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57" r:id="rId3"/>
    <p:sldId id="258" r:id="rId4"/>
    <p:sldId id="266" r:id="rId5"/>
    <p:sldId id="267" r:id="rId6"/>
    <p:sldId id="270" r:id="rId7"/>
    <p:sldId id="272" r:id="rId8"/>
    <p:sldId id="273" r:id="rId9"/>
    <p:sldId id="269" r:id="rId10"/>
    <p:sldId id="318" r:id="rId11"/>
    <p:sldId id="319" r:id="rId12"/>
    <p:sldId id="320" r:id="rId13"/>
    <p:sldId id="348" r:id="rId14"/>
    <p:sldId id="349" r:id="rId15"/>
    <p:sldId id="350" r:id="rId16"/>
    <p:sldId id="292" r:id="rId17"/>
    <p:sldId id="308" r:id="rId18"/>
    <p:sldId id="291" r:id="rId19"/>
    <p:sldId id="351" r:id="rId20"/>
    <p:sldId id="352" r:id="rId21"/>
    <p:sldId id="323" r:id="rId22"/>
    <p:sldId id="324" r:id="rId23"/>
    <p:sldId id="353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54" r:id="rId42"/>
    <p:sldId id="355" r:id="rId43"/>
    <p:sldId id="345" r:id="rId44"/>
    <p:sldId id="356" r:id="rId45"/>
    <p:sldId id="347" r:id="rId46"/>
    <p:sldId id="35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  <a:srgbClr val="A27A40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86" autoAdjust="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238B7-FBCE-46EB-963A-F9E11237054D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21A0A-2B17-404A-AB9B-D5829D973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-Run a power supply test, record current draw and characteristics, estimate battery lifetime</a:t>
            </a:r>
          </a:p>
          <a:p>
            <a:r>
              <a:rPr lang="en-US" dirty="0" smtClean="0"/>
              <a:t>-Full battery test (run it till it dies)</a:t>
            </a:r>
          </a:p>
          <a:p>
            <a:r>
              <a:rPr lang="en-US" dirty="0" smtClean="0"/>
              <a:t>-Get to know your datasheets, assure all parts are operating within expected conditions (not drawing too much or too little current, etc)</a:t>
            </a:r>
          </a:p>
          <a:p>
            <a:r>
              <a:rPr lang="en-US" dirty="0" smtClean="0"/>
              <a:t>-Range Test – Have a buddy drive the payload around in a car, find a distant mountain (or hill if you are in the </a:t>
            </a:r>
            <a:r>
              <a:rPr lang="en-US" dirty="0" err="1" smtClean="0"/>
              <a:t>uk</a:t>
            </a:r>
            <a:r>
              <a:rPr lang="en-US" dirty="0" smtClean="0"/>
              <a:t>). Using flight hardware and ground radio systems to test.</a:t>
            </a:r>
          </a:p>
          <a:p>
            <a:r>
              <a:rPr lang="en-US" dirty="0" smtClean="0"/>
              <a:t>-EMC Testing – Could be as simple as running all your radios close to each other. </a:t>
            </a:r>
          </a:p>
          <a:p>
            <a:pPr lvl="1"/>
            <a:r>
              <a:rPr lang="en-US" dirty="0" smtClean="0"/>
              <a:t>-Transmit your ham gear near it to test robustness</a:t>
            </a:r>
          </a:p>
          <a:p>
            <a:pPr lvl="1"/>
            <a:r>
              <a:rPr lang="en-US" dirty="0" smtClean="0"/>
              <a:t>-List what an </a:t>
            </a:r>
            <a:r>
              <a:rPr lang="en-US" dirty="0" err="1" smtClean="0"/>
              <a:t>emc</a:t>
            </a:r>
            <a:r>
              <a:rPr lang="en-US" dirty="0" smtClean="0"/>
              <a:t> test includes, and why most are unnecessary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21A0A-2B17-404A-AB9B-D5829D973C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21A0A-2B17-404A-AB9B-D5829D973C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8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son-labs.com/ltoc/glencoe-emc-11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liamson-labs.com/ltoc/glencoe-emc-11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c.aiaa.org/doi/abs/10.2514/6.2013-334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smats.eu/amspapers/pastpapers/pdfs/2012/johns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toolbox.com/emissivity-coefficients-d_447.html" TargetMode="External"/><Relationship Id="rId2" Type="http://schemas.openxmlformats.org/officeDocument/2006/relationships/hyperlink" Target="http://ukhas.org.uk/guides:materia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gineeringtoolbox.com/radiation-surface-absorptivitie-d_1805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toolbox.com/emissivity-coefficients-d_447.html" TargetMode="External"/><Relationship Id="rId2" Type="http://schemas.openxmlformats.org/officeDocument/2006/relationships/hyperlink" Target="http://ukhas.org.uk/guides:materia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gineeringtoolbox.com/radiation-surface-absorptivitie-d_1805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arko2600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rs-lab.jpl.nasa.gov/JPL_Coding_Standard_C.pdf" TargetMode="External"/><Relationship Id="rId2" Type="http://schemas.openxmlformats.org/officeDocument/2006/relationships/hyperlink" Target="http://web.eecs.umich.edu/~imarkov/10rul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inaschk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534400" cy="2593975"/>
          </a:xfrm>
        </p:spPr>
        <p:txBody>
          <a:bodyPr/>
          <a:lstStyle/>
          <a:p>
            <a:r>
              <a:rPr lang="en-US" sz="6000" dirty="0" smtClean="0"/>
              <a:t>Environmental Testing, Design, Analysis for HABs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461760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By: Ara Kourchians (arko)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6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 &amp; Derating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334000"/>
          </a:xfrm>
        </p:spPr>
        <p:txBody>
          <a:bodyPr>
            <a:normAutofit/>
          </a:bodyPr>
          <a:lstStyle/>
          <a:p>
            <a:pPr marL="457200" lvl="1" indent="-342900">
              <a:buClr>
                <a:schemeClr val="accent1"/>
              </a:buClr>
            </a:pPr>
            <a:r>
              <a:rPr lang="en-US" dirty="0" smtClean="0"/>
              <a:t>Derating  </a:t>
            </a:r>
            <a:r>
              <a:rPr lang="en-US" dirty="0"/>
              <a:t>(not really necessary for HAB’s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Run electronics below maximum rating to increase lifetime/reliability </a:t>
            </a:r>
          </a:p>
          <a:p>
            <a:pPr lvl="2"/>
            <a:r>
              <a:rPr lang="en-US" dirty="0" smtClean="0"/>
              <a:t>Under clock CPU to prevent overheating</a:t>
            </a:r>
          </a:p>
          <a:p>
            <a:pPr lvl="2"/>
            <a:r>
              <a:rPr lang="en-US" dirty="0" smtClean="0"/>
              <a:t>Prevent accidental damage</a:t>
            </a:r>
          </a:p>
          <a:p>
            <a:pPr marL="777240" lvl="2" indent="0">
              <a:buNone/>
            </a:pPr>
            <a:endParaRPr lang="en-US" dirty="0" smtClean="0"/>
          </a:p>
          <a:p>
            <a:pPr marL="777240" lvl="2" indent="0">
              <a:buNone/>
            </a:pPr>
            <a:endParaRPr lang="en-US" dirty="0"/>
          </a:p>
          <a:p>
            <a:r>
              <a:rPr lang="en-US" dirty="0" smtClean="0"/>
              <a:t>EMC</a:t>
            </a:r>
          </a:p>
          <a:p>
            <a:pPr lvl="1"/>
            <a:r>
              <a:rPr lang="en-US" dirty="0" smtClean="0"/>
              <a:t>Capacitive, Inductive, Radiative, Conductive</a:t>
            </a:r>
            <a:endParaRPr lang="en-US" dirty="0"/>
          </a:p>
          <a:p>
            <a:pPr lvl="1"/>
            <a:r>
              <a:rPr lang="en-US" dirty="0" smtClean="0"/>
              <a:t>Could </a:t>
            </a:r>
            <a:r>
              <a:rPr lang="en-US" dirty="0"/>
              <a:t>be as simple as running all your radios close to each other</a:t>
            </a:r>
          </a:p>
          <a:p>
            <a:pPr lvl="2"/>
            <a:r>
              <a:rPr lang="en-US" dirty="0"/>
              <a:t>Power Amplifier degradation</a:t>
            </a:r>
          </a:p>
          <a:p>
            <a:pPr lvl="2"/>
            <a:r>
              <a:rPr lang="en-US" dirty="0"/>
              <a:t>General interference (especially RX)</a:t>
            </a:r>
          </a:p>
          <a:p>
            <a:pPr lvl="1"/>
            <a:r>
              <a:rPr lang="en-US" dirty="0"/>
              <a:t>Transmit your ham gear near it to test robustness</a:t>
            </a:r>
          </a:p>
          <a:p>
            <a:pPr lvl="2"/>
            <a:r>
              <a:rPr lang="en-US" dirty="0"/>
              <a:t>Commercial equipment is usually rated</a:t>
            </a:r>
          </a:p>
          <a:p>
            <a:pPr lvl="2"/>
            <a:r>
              <a:rPr lang="en-US" dirty="0"/>
              <a:t>Homebrew PCB’s are not rated</a:t>
            </a:r>
          </a:p>
          <a:p>
            <a:pPr marL="777240" lvl="2" indent="0">
              <a:buNone/>
            </a:pPr>
            <a:endParaRPr lang="en-US" dirty="0" smtClean="0"/>
          </a:p>
        </p:txBody>
      </p:sp>
      <p:pic>
        <p:nvPicPr>
          <p:cNvPr id="4" name="Picture 2" descr="C:\Users\Arko\Desktop\Tesla\HABEX Project\UKHAS 2013 Talk\E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48" y="2743200"/>
            <a:ext cx="3090567" cy="16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2188" y="6563627"/>
            <a:ext cx="388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http://www.williamson-labs.com/ltoc/glencoe-emc-11.htm</a:t>
            </a:r>
            <a:endParaRPr lang="en-US" sz="1200" dirty="0"/>
          </a:p>
        </p:txBody>
      </p:sp>
      <p:pic>
        <p:nvPicPr>
          <p:cNvPr id="2050" name="Picture 2" descr="C:\Users\Arko\Desktop\Tesla\HABEX Project\UKHAS 2013 Talk\dr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28" y="64698"/>
            <a:ext cx="2551113" cy="19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39762"/>
          </a:xfrm>
        </p:spPr>
        <p:txBody>
          <a:bodyPr/>
          <a:lstStyle/>
          <a:p>
            <a:r>
              <a:rPr lang="en-US" dirty="0" smtClean="0"/>
              <a:t>RUN EMC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2000" y="1219200"/>
            <a:ext cx="0" cy="480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0" y="6019800"/>
            <a:ext cx="7239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5867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0" y="5867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00600" y="5867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5867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43800" y="58674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38352" y="6488668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(MHz)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6557" y="6231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9648" y="62319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32738" y="62319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04338" y="62319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8918" y="623194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4491" y="868641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– Radiated Field Strength (</a:t>
            </a:r>
            <a:r>
              <a:rPr lang="en-US" dirty="0" err="1" smtClean="0"/>
              <a:t>dBuV</a:t>
            </a:r>
            <a:r>
              <a:rPr lang="en-US" dirty="0" smtClean="0"/>
              <a:t>/m)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09600" y="52578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09600" y="44958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26853" y="37338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6853" y="29718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18227" y="22098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5073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4311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3549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2787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2025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352800" y="5257800"/>
            <a:ext cx="1715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68462" y="3200400"/>
            <a:ext cx="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81600" y="3200400"/>
            <a:ext cx="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68462" y="3193211"/>
            <a:ext cx="113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17884" y="3200400"/>
            <a:ext cx="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31022" y="3200400"/>
            <a:ext cx="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317884" y="3193211"/>
            <a:ext cx="113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81600" y="5257800"/>
            <a:ext cx="113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31022" y="5257800"/>
            <a:ext cx="2112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70738" y="2209800"/>
            <a:ext cx="57266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43400" y="2209800"/>
            <a:ext cx="0" cy="2286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61338" y="2209800"/>
            <a:ext cx="0" cy="2286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343400" y="4495800"/>
            <a:ext cx="4179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336328" y="2209800"/>
            <a:ext cx="0" cy="457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457340" y="2209800"/>
            <a:ext cx="0" cy="457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336328" y="2668438"/>
            <a:ext cx="1131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761338" y="2209800"/>
            <a:ext cx="292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457340" y="2209800"/>
            <a:ext cx="211277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399333" y="4412411"/>
            <a:ext cx="660346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206267" y="3937875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Emission</a:t>
            </a:r>
            <a:endParaRPr lang="en-US" sz="2400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464801" y="1348996"/>
            <a:ext cx="660346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42199" y="868641"/>
            <a:ext cx="198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Susceptibility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5053537" y="2209800"/>
            <a:ext cx="0" cy="457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174549" y="2209800"/>
            <a:ext cx="0" cy="457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053537" y="2668438"/>
            <a:ext cx="1131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166675" y="2209800"/>
            <a:ext cx="1696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52800" y="2209800"/>
            <a:ext cx="0" cy="2286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70738" y="2209800"/>
            <a:ext cx="0" cy="2286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352800" y="4495800"/>
            <a:ext cx="4179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14400" y="2209800"/>
            <a:ext cx="2438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53" y="5715000"/>
            <a:ext cx="2573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52800" y="5257800"/>
            <a:ext cx="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4800600"/>
          </a:xfrm>
        </p:spPr>
        <p:txBody>
          <a:bodyPr/>
          <a:lstStyle/>
          <a:p>
            <a:r>
              <a:rPr lang="en-US" dirty="0" smtClean="0"/>
              <a:t>Radiated (30MHz – 10GHz)</a:t>
            </a:r>
          </a:p>
          <a:p>
            <a:pPr lvl="1"/>
            <a:r>
              <a:rPr lang="en-US" dirty="0" smtClean="0"/>
              <a:t>Emission: Clock &amp; data lines, switching power supplies, poor RF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Susceptibility: Clock &amp; data lines in bad places, bad termination</a:t>
            </a:r>
          </a:p>
          <a:p>
            <a:pPr lvl="1"/>
            <a:r>
              <a:rPr lang="en-US" dirty="0" smtClean="0"/>
              <a:t>Solution: Balance transmission lines, ground planes, shielding, correct 	             termination, filters, differential lines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Conducted (100kHz – 30MHz)</a:t>
            </a:r>
          </a:p>
          <a:p>
            <a:pPr lvl="1"/>
            <a:r>
              <a:rPr lang="en-US" dirty="0" smtClean="0"/>
              <a:t>Emission: Switching power supplies, motors, switches, relays</a:t>
            </a:r>
          </a:p>
          <a:p>
            <a:pPr lvl="1"/>
            <a:r>
              <a:rPr lang="en-US" dirty="0" smtClean="0"/>
              <a:t>Susceptibility: Noisy AC power, Poor decoupling on power</a:t>
            </a:r>
          </a:p>
          <a:p>
            <a:pPr lvl="1"/>
            <a:r>
              <a:rPr lang="en-US" dirty="0" smtClean="0"/>
              <a:t>Solution: Decoupling, power filters, shielding, ground planes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425127"/>
            <a:ext cx="388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http://www.williamson-labs.com/ltoc/glencoe-emc-11.htm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9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Understand </a:t>
            </a:r>
            <a:r>
              <a:rPr lang="en-US" sz="3600" dirty="0"/>
              <a:t>the environment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Design/Understand </a:t>
            </a:r>
            <a:r>
              <a:rPr lang="en-US" sz="3600" dirty="0"/>
              <a:t>your hardware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Determine </a:t>
            </a:r>
            <a:r>
              <a:rPr lang="en-US" sz="3600" dirty="0"/>
              <a:t>tests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Build </a:t>
            </a:r>
            <a:r>
              <a:rPr lang="en-US" sz="3600" dirty="0"/>
              <a:t>test rig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Test</a:t>
            </a:r>
            <a:endParaRPr lang="en-US" sz="3600" dirty="0"/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Analyze</a:t>
            </a:r>
            <a:endParaRPr lang="en-US" sz="3600" dirty="0"/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/>
              <a:t>Redesign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29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/>
              <a:t>What are the expected environmental </a:t>
            </a:r>
            <a:r>
              <a:rPr lang="en-US" dirty="0" smtClean="0"/>
              <a:t>conditions of nearspace? </a:t>
            </a:r>
          </a:p>
          <a:p>
            <a:pPr lvl="1"/>
            <a:r>
              <a:rPr lang="en-US" dirty="0" smtClean="0"/>
              <a:t>Air Temperature</a:t>
            </a:r>
            <a:r>
              <a:rPr lang="en-US" dirty="0"/>
              <a:t>:  </a:t>
            </a:r>
            <a:r>
              <a:rPr lang="en-US" dirty="0" smtClean="0"/>
              <a:t>-60C </a:t>
            </a:r>
            <a:r>
              <a:rPr lang="en-US" dirty="0"/>
              <a:t>to +40C</a:t>
            </a:r>
          </a:p>
          <a:p>
            <a:pPr lvl="1"/>
            <a:r>
              <a:rPr lang="en-US" dirty="0"/>
              <a:t>Pressure:  0.01atm (1010Pa) to 1atm (101325Pa)</a:t>
            </a:r>
          </a:p>
          <a:p>
            <a:pPr lvl="1"/>
            <a:r>
              <a:rPr lang="en-US" dirty="0"/>
              <a:t>Winds:  </a:t>
            </a:r>
            <a:r>
              <a:rPr lang="en-US" dirty="0" smtClean="0"/>
              <a:t>0mph </a:t>
            </a:r>
            <a:r>
              <a:rPr lang="en-US" dirty="0"/>
              <a:t>– </a:t>
            </a:r>
            <a:r>
              <a:rPr lang="en-US" dirty="0" smtClean="0"/>
              <a:t>100mph </a:t>
            </a:r>
          </a:p>
          <a:p>
            <a:pPr lvl="1"/>
            <a:r>
              <a:rPr lang="en-US" dirty="0" smtClean="0"/>
              <a:t>Forces</a:t>
            </a:r>
            <a:r>
              <a:rPr lang="en-US" dirty="0"/>
              <a:t>:  up to 10g</a:t>
            </a:r>
          </a:p>
          <a:p>
            <a:pPr lvl="1"/>
            <a:r>
              <a:rPr lang="en-US" dirty="0"/>
              <a:t>Humidity:  0% - 100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Solar Heat (Irradiance): 180 W/m^2  -  340 W/m^2 </a:t>
            </a:r>
            <a:endParaRPr lang="en-US" dirty="0"/>
          </a:p>
          <a:p>
            <a:pPr lvl="1"/>
            <a:r>
              <a:rPr lang="en-US" dirty="0"/>
              <a:t>Radiation: &lt;0.1krad/year (to put into perspective: HAB experiences 1 CT scan for each day of flight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7143" y="4953000"/>
            <a:ext cx="5881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HAB would need to fly for 10 years at 30km for radiation</a:t>
            </a:r>
          </a:p>
          <a:p>
            <a:r>
              <a:rPr lang="en-US" dirty="0"/>
              <a:t>t</a:t>
            </a:r>
            <a:r>
              <a:rPr lang="en-US" dirty="0" smtClean="0"/>
              <a:t>o become a legitimate concern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2643" y="16002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/>
              <a:t>What are the expected environmental </a:t>
            </a:r>
            <a:r>
              <a:rPr lang="en-US" dirty="0" smtClean="0"/>
              <a:t>conditions of nearspace? </a:t>
            </a:r>
          </a:p>
          <a:p>
            <a:pPr lvl="1"/>
            <a:r>
              <a:rPr lang="en-US" dirty="0" smtClean="0"/>
              <a:t>Air Temperature</a:t>
            </a:r>
            <a:r>
              <a:rPr lang="en-US" dirty="0"/>
              <a:t>:  </a:t>
            </a:r>
            <a:r>
              <a:rPr lang="en-US" dirty="0" smtClean="0"/>
              <a:t>-60C </a:t>
            </a:r>
            <a:r>
              <a:rPr lang="en-US" dirty="0"/>
              <a:t>to +40C</a:t>
            </a:r>
          </a:p>
          <a:p>
            <a:pPr lvl="1"/>
            <a:r>
              <a:rPr lang="en-US" dirty="0"/>
              <a:t>Pressure:  0.01atm (1010Pa) to 1atm (101325Pa)</a:t>
            </a:r>
          </a:p>
          <a:p>
            <a:pPr lvl="1"/>
            <a:r>
              <a:rPr lang="en-US" dirty="0"/>
              <a:t>Winds:  </a:t>
            </a:r>
            <a:r>
              <a:rPr lang="en-US" dirty="0" smtClean="0"/>
              <a:t>0mph </a:t>
            </a:r>
            <a:r>
              <a:rPr lang="en-US" dirty="0"/>
              <a:t>– </a:t>
            </a:r>
            <a:r>
              <a:rPr lang="en-US" dirty="0" smtClean="0"/>
              <a:t>100mph </a:t>
            </a:r>
          </a:p>
          <a:p>
            <a:pPr lvl="1"/>
            <a:r>
              <a:rPr lang="en-US" dirty="0" smtClean="0"/>
              <a:t>Forces</a:t>
            </a:r>
            <a:r>
              <a:rPr lang="en-US" dirty="0"/>
              <a:t>:  up to 10g</a:t>
            </a:r>
          </a:p>
          <a:p>
            <a:pPr lvl="1"/>
            <a:r>
              <a:rPr lang="en-US" dirty="0"/>
              <a:t>Humidity:  0% - 100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Solar Heat (Irradiance): 180 W/m^2  -  340 W/m^2 </a:t>
            </a:r>
            <a:endParaRPr lang="en-US" dirty="0"/>
          </a:p>
          <a:p>
            <a:pPr lvl="1"/>
            <a:r>
              <a:rPr lang="en-US" dirty="0"/>
              <a:t>Radiation: &lt;0.1krad/year (to put into perspective: HAB experiences 1 CT scan for each day of flight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50343" y="4419600"/>
            <a:ext cx="647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0343" y="4724400"/>
            <a:ext cx="647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01" y="106998"/>
            <a:ext cx="7620000" cy="715962"/>
          </a:xfrm>
        </p:spPr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5943600"/>
            <a:ext cx="8458200" cy="9144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816864"/>
            <a:ext cx="8458200" cy="5105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507401" y="3259213"/>
            <a:ext cx="1143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" y="1314577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36001" y="3512739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93201" y="3521205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lay 29"/>
          <p:cNvSpPr/>
          <p:nvPr/>
        </p:nvSpPr>
        <p:spPr>
          <a:xfrm rot="5400000">
            <a:off x="3964601" y="3885272"/>
            <a:ext cx="228600" cy="38100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538994" y="4363185"/>
            <a:ext cx="1905000" cy="102962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4303267" y="4779264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3267267">
            <a:off x="2543586" y="3805012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7191560">
            <a:off x="1972461" y="1708427"/>
            <a:ext cx="524933" cy="1689601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 rot="10800000">
            <a:off x="3816434" y="816864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>
            <a:off x="3423641" y="4779264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-Right Arrow 42"/>
          <p:cNvSpPr/>
          <p:nvPr/>
        </p:nvSpPr>
        <p:spPr>
          <a:xfrm>
            <a:off x="4828200" y="3172968"/>
            <a:ext cx="1344000" cy="532472"/>
          </a:xfrm>
          <a:prstGeom prst="left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>
            <a:off x="4828200" y="3830713"/>
            <a:ext cx="1344000" cy="532472"/>
          </a:xfrm>
          <a:prstGeom prst="left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74100" y="2228977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4"/>
            <a:endCxn id="24" idx="0"/>
          </p:cNvCxnSpPr>
          <p:nvPr/>
        </p:nvCxnSpPr>
        <p:spPr>
          <a:xfrm>
            <a:off x="4078900" y="2838577"/>
            <a:ext cx="1" cy="420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49173" y="1771777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Solar Flux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291075" y="1114522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IR Sky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012245" y="3830713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Albedo Cloud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616671" y="5434584"/>
            <a:ext cx="186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Albedo </a:t>
            </a:r>
            <a:r>
              <a:rPr lang="en-US" sz="2000" b="1" dirty="0" smtClean="0"/>
              <a:t>Ground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864776" y="5434584"/>
            <a:ext cx="125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IR Ground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275919" y="3259213"/>
            <a:ext cx="1376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Convection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275919" y="3896894"/>
            <a:ext cx="120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Radiation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975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01" y="106998"/>
            <a:ext cx="7620000" cy="715962"/>
          </a:xfrm>
        </p:spPr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5943600"/>
            <a:ext cx="8458200" cy="9144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816864"/>
            <a:ext cx="8458200" cy="5105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507401" y="3259213"/>
            <a:ext cx="1143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" y="1314577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36001" y="3512739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93201" y="3521205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lay 29"/>
          <p:cNvSpPr/>
          <p:nvPr/>
        </p:nvSpPr>
        <p:spPr>
          <a:xfrm rot="5400000">
            <a:off x="3964601" y="3885272"/>
            <a:ext cx="228600" cy="38100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538994" y="4363185"/>
            <a:ext cx="1905000" cy="102962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4303267" y="4779264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3267267">
            <a:off x="2543586" y="3805012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7191560">
            <a:off x="1972461" y="1708427"/>
            <a:ext cx="524933" cy="1689601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 rot="10800000">
            <a:off x="3816434" y="816864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>
            <a:off x="3423641" y="4779264"/>
            <a:ext cx="524933" cy="1143000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-Right Arrow 42"/>
          <p:cNvSpPr/>
          <p:nvPr/>
        </p:nvSpPr>
        <p:spPr>
          <a:xfrm>
            <a:off x="4828200" y="3172968"/>
            <a:ext cx="1344000" cy="532472"/>
          </a:xfrm>
          <a:prstGeom prst="left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>
            <a:off x="4828200" y="3830713"/>
            <a:ext cx="1344000" cy="532472"/>
          </a:xfrm>
          <a:prstGeom prst="left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74100" y="2228977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4"/>
            <a:endCxn id="24" idx="0"/>
          </p:cNvCxnSpPr>
          <p:nvPr/>
        </p:nvCxnSpPr>
        <p:spPr>
          <a:xfrm>
            <a:off x="4078900" y="2838577"/>
            <a:ext cx="1" cy="420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49173" y="1771777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Solar Flux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291075" y="1114522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IR Sky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012245" y="3830713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Albedo Cloud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616671" y="5434584"/>
            <a:ext cx="186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Albedo </a:t>
            </a:r>
            <a:r>
              <a:rPr lang="en-US" sz="2000" b="1" dirty="0" smtClean="0"/>
              <a:t>Ground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864776" y="5434584"/>
            <a:ext cx="125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IR Ground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275919" y="3259213"/>
            <a:ext cx="1376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Convection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275919" y="3896894"/>
            <a:ext cx="120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Radiation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02405" y="3201455"/>
            <a:ext cx="3146195" cy="4578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99445" y="3201455"/>
            <a:ext cx="3146195" cy="437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02405" y="2684937"/>
            <a:ext cx="35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Convection drops off after 18,000m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543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97991"/>
          </a:xfrm>
        </p:spPr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2050" name="Picture 2" descr="C:\Users\Arko\Desktop\Tesla\HABEX Project\UKHAS 2013 Talk\Comparison_International_Standard_Atmosphere_space_div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1"/>
            <a:ext cx="3884037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60594"/>
            <a:ext cx="7924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/>
              <a:t>43rd </a:t>
            </a:r>
            <a:r>
              <a:rPr lang="en-US" sz="1050" b="1" i="1" dirty="0"/>
              <a:t>International Conference on Environmental Systems</a:t>
            </a:r>
            <a:r>
              <a:rPr lang="en-US" sz="1050" dirty="0"/>
              <a:t> </a:t>
            </a:r>
            <a:br>
              <a:rPr lang="en-US" sz="1050" dirty="0"/>
            </a:br>
            <a:r>
              <a:rPr lang="en-US" sz="1050" b="1" dirty="0" smtClean="0">
                <a:hlinkClick r:id="rId3"/>
              </a:rPr>
              <a:t>Thermal </a:t>
            </a:r>
            <a:r>
              <a:rPr lang="en-US" sz="1050" b="1" dirty="0">
                <a:hlinkClick r:id="rId3"/>
              </a:rPr>
              <a:t>Design and Analysis of the Supersonic Flight Dynamics Test Vehicle for the Low Density Supersonic Decelerator Project</a:t>
            </a:r>
            <a:endParaRPr lang="en-US" sz="1050" b="1" dirty="0"/>
          </a:p>
          <a:p>
            <a:r>
              <a:rPr lang="en-US" sz="1050" dirty="0"/>
              <a:t>(</a:t>
            </a:r>
            <a:r>
              <a:rPr lang="en-US" sz="1050" dirty="0" err="1"/>
              <a:t>doi</a:t>
            </a:r>
            <a:r>
              <a:rPr lang="en-US" sz="1050" dirty="0"/>
              <a:t>: 10.2514/6.2013-3348</a:t>
            </a:r>
            <a:r>
              <a:rPr lang="en-US" sz="1050" dirty="0" smtClean="0"/>
              <a:t>) </a:t>
            </a:r>
            <a:r>
              <a:rPr lang="en-US" sz="1050" dirty="0">
                <a:hlinkClick r:id="rId3"/>
              </a:rPr>
              <a:t>http://arc.aiaa.org/doi/abs/10.2514/6.2013-3348</a:t>
            </a:r>
            <a:endParaRPr lang="en-US" sz="1050" dirty="0"/>
          </a:p>
        </p:txBody>
      </p:sp>
      <p:pic>
        <p:nvPicPr>
          <p:cNvPr id="2053" name="Picture 5" descr="C:\Users\Arko\Desktop\Tesla\HABEX Project\UKHAS 2013 Talk\heatfluxgraph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0" y="1207007"/>
            <a:ext cx="3173570" cy="50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ko\Desktop\Tesla\HABEX Project\UKHAS 2013 Talk\tabl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101423"/>
            <a:ext cx="1271016" cy="10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43983" y="3962400"/>
            <a:ext cx="47017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4149852" y="3768852"/>
            <a:ext cx="234696" cy="152400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09477" y="338134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Babbage,</a:t>
            </a:r>
          </a:p>
          <a:p>
            <a:r>
              <a:rPr lang="en-US" sz="1000" dirty="0" smtClean="0"/>
              <a:t> 2013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467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Understand your hardware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Datasheets</a:t>
            </a:r>
            <a:endParaRPr lang="en-US" sz="2800" dirty="0"/>
          </a:p>
          <a:p>
            <a:pPr lvl="1"/>
            <a:r>
              <a:rPr lang="en-US" sz="2800" dirty="0" smtClean="0"/>
              <a:t>Operating </a:t>
            </a:r>
            <a:r>
              <a:rPr lang="en-US" sz="2800" dirty="0"/>
              <a:t>Temperature</a:t>
            </a:r>
          </a:p>
          <a:p>
            <a:pPr lvl="1"/>
            <a:r>
              <a:rPr lang="en-US" sz="2800" dirty="0" smtClean="0"/>
              <a:t>Heat </a:t>
            </a:r>
            <a:r>
              <a:rPr lang="en-US" sz="2800" dirty="0"/>
              <a:t>generated (depends on parts)</a:t>
            </a:r>
          </a:p>
          <a:p>
            <a:pPr marL="411480" lvl="1" indent="0">
              <a:buNone/>
            </a:pPr>
            <a:endParaRPr lang="en-US" sz="2600" dirty="0" smtClean="0"/>
          </a:p>
          <a:p>
            <a:r>
              <a:rPr lang="en-US" sz="2800" dirty="0" smtClean="0"/>
              <a:t>Your </a:t>
            </a:r>
            <a:r>
              <a:rPr lang="en-US" sz="2800" dirty="0"/>
              <a:t>HAB falls in two categories</a:t>
            </a:r>
          </a:p>
          <a:p>
            <a:pPr lvl="1"/>
            <a:r>
              <a:rPr lang="en-US" sz="2800" dirty="0" smtClean="0"/>
              <a:t>Hot HAB – Overheats &amp; fails </a:t>
            </a:r>
            <a:r>
              <a:rPr lang="en-US" sz="2800" dirty="0"/>
              <a:t>at altitude</a:t>
            </a:r>
          </a:p>
          <a:p>
            <a:pPr lvl="2"/>
            <a:r>
              <a:rPr lang="en-US" sz="2400" dirty="0" smtClean="0"/>
              <a:t>Power </a:t>
            </a:r>
            <a:r>
              <a:rPr lang="en-US" sz="2400" dirty="0"/>
              <a:t>regulator, powerful processor, etc</a:t>
            </a:r>
          </a:p>
          <a:p>
            <a:pPr lvl="1"/>
            <a:r>
              <a:rPr lang="en-US" sz="2800" dirty="0" smtClean="0"/>
              <a:t>Cold </a:t>
            </a:r>
            <a:r>
              <a:rPr lang="en-US" sz="2800" dirty="0"/>
              <a:t>HAB - Freezes &amp; fails at altitude</a:t>
            </a:r>
          </a:p>
          <a:p>
            <a:pPr lvl="2"/>
            <a:r>
              <a:rPr lang="en-US" sz="2400" dirty="0" smtClean="0"/>
              <a:t>Low </a:t>
            </a:r>
            <a:r>
              <a:rPr lang="en-US" sz="2400" dirty="0"/>
              <a:t>power </a:t>
            </a:r>
            <a:r>
              <a:rPr lang="en-US" sz="2400" dirty="0" smtClean="0"/>
              <a:t>parts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7122958" y="5105399"/>
            <a:ext cx="1143000" cy="1143000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51558" y="5350932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08758" y="5359398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rot="16200000">
            <a:off x="7580159" y="5714999"/>
            <a:ext cx="228600" cy="38100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122959" y="3187698"/>
            <a:ext cx="1143000" cy="114300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51559" y="3433231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08759" y="3441697"/>
            <a:ext cx="220133" cy="220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rot="16200000">
            <a:off x="7580160" y="3797298"/>
            <a:ext cx="228600" cy="38100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3267267">
            <a:off x="6460111" y="3342691"/>
            <a:ext cx="311303" cy="809372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6925237">
            <a:off x="6460112" y="5280233"/>
            <a:ext cx="311303" cy="80937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5105400"/>
          </a:xfrm>
        </p:spPr>
        <p:txBody>
          <a:bodyPr>
            <a:normAutofit fontScale="85000" lnSpcReduction="10000"/>
          </a:bodyPr>
          <a:lstStyle/>
          <a:p>
            <a:pPr lvl="0">
              <a:buFontTx/>
              <a:buChar char="-"/>
            </a:pPr>
            <a:r>
              <a:rPr lang="en" dirty="0"/>
              <a:t>Undergrad at Cal Poly Pomona</a:t>
            </a:r>
          </a:p>
          <a:p>
            <a:pPr lvl="1">
              <a:buFontTx/>
              <a:buChar char="-"/>
            </a:pPr>
            <a:r>
              <a:rPr lang="en" dirty="0"/>
              <a:t>Electrical Engineering – emphasis in control systems</a:t>
            </a:r>
          </a:p>
          <a:p>
            <a:pPr>
              <a:buFontTx/>
              <a:buChar char="-"/>
            </a:pPr>
            <a:endParaRPr lang="en" dirty="0"/>
          </a:p>
          <a:p>
            <a:pPr>
              <a:buFontTx/>
              <a:buChar char="-"/>
            </a:pPr>
            <a:r>
              <a:rPr lang="en" dirty="0"/>
              <a:t>Work for JPL/NASA</a:t>
            </a:r>
          </a:p>
          <a:p>
            <a:pPr lvl="1">
              <a:buFontTx/>
              <a:buChar char="-"/>
            </a:pPr>
            <a:r>
              <a:rPr lang="en" dirty="0"/>
              <a:t>Software engineer for electronic part reliability testing/reporting systems</a:t>
            </a:r>
          </a:p>
          <a:p>
            <a:pPr>
              <a:buFontTx/>
              <a:buChar char="-"/>
            </a:pPr>
            <a:endParaRPr lang="en" dirty="0"/>
          </a:p>
          <a:p>
            <a:pPr>
              <a:buFontTx/>
              <a:buChar char="-"/>
            </a:pPr>
            <a:r>
              <a:rPr lang="en" dirty="0"/>
              <a:t>Previous projects and work</a:t>
            </a:r>
          </a:p>
          <a:p>
            <a:pPr lvl="1">
              <a:buFontTx/>
              <a:buChar char="-"/>
            </a:pPr>
            <a:r>
              <a:rPr lang="en" dirty="0"/>
              <a:t>Omni-directional drive system robots</a:t>
            </a:r>
          </a:p>
          <a:p>
            <a:pPr lvl="1">
              <a:buFontTx/>
              <a:buChar char="-"/>
            </a:pPr>
            <a:r>
              <a:rPr lang="en" dirty="0"/>
              <a:t>Self-balancing </a:t>
            </a:r>
            <a:r>
              <a:rPr lang="en" dirty="0" smtClean="0"/>
              <a:t>robots</a:t>
            </a:r>
          </a:p>
          <a:p>
            <a:pPr lvl="1">
              <a:buFontTx/>
              <a:buChar char="-"/>
            </a:pPr>
            <a:r>
              <a:rPr lang="en" dirty="0" smtClean="0"/>
              <a:t>Time machines</a:t>
            </a:r>
            <a:endParaRPr lang="en" dirty="0"/>
          </a:p>
          <a:p>
            <a:pPr lvl="1">
              <a:buFontTx/>
              <a:buChar char="-"/>
            </a:pPr>
            <a:r>
              <a:rPr lang="en" dirty="0"/>
              <a:t>Harsh environment sensors</a:t>
            </a:r>
          </a:p>
          <a:p>
            <a:pPr lvl="1">
              <a:buFontTx/>
              <a:buChar char="-"/>
            </a:pPr>
            <a:r>
              <a:rPr lang="en" dirty="0"/>
              <a:t>Plasma Lighting RF Ballasts</a:t>
            </a:r>
          </a:p>
          <a:p>
            <a:pPr lvl="1">
              <a:buFontTx/>
              <a:buChar char="-"/>
            </a:pPr>
            <a:r>
              <a:rPr lang="en" dirty="0"/>
              <a:t>Many self-funded projects</a:t>
            </a:r>
          </a:p>
          <a:p>
            <a:pPr marL="457200" lvl="1" indent="0">
              <a:buNone/>
            </a:pPr>
            <a:endParaRPr lang="en" dirty="0"/>
          </a:p>
          <a:p>
            <a:pPr>
              <a:buFontTx/>
              <a:buChar char="-"/>
            </a:pPr>
            <a:r>
              <a:rPr lang="en" dirty="0"/>
              <a:t>DISCLAMER</a:t>
            </a:r>
          </a:p>
          <a:p>
            <a:pPr marL="457200" lvl="1" indent="0">
              <a:buNone/>
            </a:pPr>
            <a:r>
              <a:rPr lang="en" dirty="0"/>
              <a:t>I am NOT here to represent JPL/NASA, all opinions </a:t>
            </a:r>
            <a:r>
              <a:rPr lang="en" dirty="0" smtClean="0"/>
              <a:t>are my own. Information </a:t>
            </a:r>
            <a:r>
              <a:rPr lang="en" dirty="0"/>
              <a:t>provided </a:t>
            </a:r>
            <a:r>
              <a:rPr lang="en" dirty="0" smtClean="0"/>
              <a:t>is publically available information (google it yo).</a:t>
            </a:r>
            <a:endParaRPr lang="en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7" name="Picture 3" descr="C:\Users\Arko\Desktop\Tesla\JPL\Last Visit to MSL\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56467"/>
            <a:ext cx="367597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b="1" dirty="0"/>
              <a:t>Can your HAB survive the expected temperatures?</a:t>
            </a:r>
          </a:p>
          <a:p>
            <a:pPr lvl="1"/>
            <a:r>
              <a:rPr lang="en-US" b="1" dirty="0"/>
              <a:t>Electronic </a:t>
            </a:r>
            <a:r>
              <a:rPr lang="en-US" b="1" dirty="0" smtClean="0"/>
              <a:t>parts (-40C –  +80C)</a:t>
            </a:r>
          </a:p>
          <a:p>
            <a:pPr lvl="1"/>
            <a:endParaRPr lang="en-US" b="1" dirty="0"/>
          </a:p>
          <a:p>
            <a:pPr marL="571500" indent="-457200">
              <a:buFont typeface="+mj-lt"/>
              <a:buAutoNum type="arabicPeriod"/>
            </a:pPr>
            <a:r>
              <a:rPr lang="en-US" sz="2400" b="1" dirty="0"/>
              <a:t>How well does your insulation work?</a:t>
            </a:r>
          </a:p>
          <a:p>
            <a:pPr lvl="1"/>
            <a:endParaRPr lang="en-US" sz="2400" b="1" dirty="0"/>
          </a:p>
          <a:p>
            <a:pPr marL="571500" indent="-457200">
              <a:buFont typeface="+mj-lt"/>
              <a:buAutoNum type="arabicPeriod"/>
            </a:pPr>
            <a:r>
              <a:rPr lang="en-US" sz="2400" b="1" dirty="0"/>
              <a:t>Does your HAB overheat? </a:t>
            </a:r>
            <a:r>
              <a:rPr lang="en-US" sz="2400" b="1" dirty="0" smtClean="0"/>
              <a:t>(Do your parts need cooling?)</a:t>
            </a:r>
            <a:endParaRPr lang="en-US" sz="2400" b="1" dirty="0"/>
          </a:p>
          <a:p>
            <a:pPr lvl="1"/>
            <a:r>
              <a:rPr lang="en-US" b="1" dirty="0"/>
              <a:t>Camera</a:t>
            </a:r>
          </a:p>
          <a:p>
            <a:pPr lvl="1"/>
            <a:r>
              <a:rPr lang="en-US" b="1" dirty="0"/>
              <a:t>Power Regulator</a:t>
            </a:r>
          </a:p>
          <a:p>
            <a:pPr lvl="1"/>
            <a:r>
              <a:rPr lang="en-US" b="1" dirty="0"/>
              <a:t>Cutdown</a:t>
            </a:r>
          </a:p>
          <a:p>
            <a:pPr lvl="1"/>
            <a:r>
              <a:rPr lang="en-US" b="1" dirty="0"/>
              <a:t>“New Tech” or “mystery box”</a:t>
            </a:r>
          </a:p>
          <a:p>
            <a:pPr lvl="1"/>
            <a:r>
              <a:rPr lang="en-US" b="1" dirty="0"/>
              <a:t>Anything that acts significantly different in a vacuum</a:t>
            </a:r>
          </a:p>
          <a:p>
            <a:pPr marL="41148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70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Thermal Modeling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400800"/>
            <a:ext cx="681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http://www.esmats.eu/amspapers/pastpapers/pdfs/2012/johnson.pdf</a:t>
            </a:r>
            <a:endParaRPr lang="en-US" dirty="0"/>
          </a:p>
        </p:txBody>
      </p:sp>
      <p:pic>
        <p:nvPicPr>
          <p:cNvPr id="4" name="Picture 2" descr="C:\Users\Arko\Desktop\Tesla\HABEX Project\UKHAS 2013 Talk\mslc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553207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rko\Desktop\Tesla\HABEX Project\UKHAS 2013 Talk\tub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38" y="3581400"/>
            <a:ext cx="3360738" cy="24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ko\Desktop\Tesla\HABEX Project\UKHAS 2013 Talk\tube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27" y="1371600"/>
            <a:ext cx="3557588" cy="19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5334000"/>
            <a:ext cx="76200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 &amp; Simulate</a:t>
            </a:r>
          </a:p>
          <a:p>
            <a:pPr lvl="1"/>
            <a:r>
              <a:rPr lang="en-US" dirty="0" smtClean="0"/>
              <a:t>“Everything on” (Hottest Case)</a:t>
            </a:r>
          </a:p>
          <a:p>
            <a:pPr lvl="1"/>
            <a:r>
              <a:rPr lang="en-US" dirty="0" smtClean="0"/>
              <a:t>“Bare minimum” (Coldest Case)</a:t>
            </a:r>
          </a:p>
        </p:txBody>
      </p:sp>
    </p:spTree>
    <p:extLst>
      <p:ext uri="{BB962C8B-B14F-4D97-AF65-F5344CB8AC3E}">
        <p14:creationId xmlns:p14="http://schemas.microsoft.com/office/powerpoint/2010/main" val="2394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 Thermal Modeling</a:t>
            </a:r>
            <a:endParaRPr lang="en-US" dirty="0"/>
          </a:p>
        </p:txBody>
      </p:sp>
      <p:pic>
        <p:nvPicPr>
          <p:cNvPr id="2050" name="Picture 2" descr="C:\Users\Arko\Desktop\Tesla\HABEX Project\HABEXpico\HABEXpico3\Simulations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" y="3199030"/>
            <a:ext cx="6324600" cy="34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ko\Desktop\Tesla\HABEX Project\UKHAS 2013 Talk\ter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32" y="1295400"/>
            <a:ext cx="3550827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ko\Desktop\Tesla\HABEX Project\HABEXpico\HABEXpico3\Simulations\M6F7D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07123"/>
            <a:ext cx="2394047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153400" cy="868362"/>
          </a:xfrm>
        </p:spPr>
        <p:txBody>
          <a:bodyPr/>
          <a:lstStyle/>
          <a:p>
            <a:r>
              <a:rPr lang="en-US" sz="3400" dirty="0" smtClean="0"/>
              <a:t>How do you know if you’re a hot or cold HAB?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15340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Just </a:t>
            </a:r>
            <a:r>
              <a:rPr lang="en-US" sz="3200" dirty="0"/>
              <a:t>test it</a:t>
            </a:r>
            <a:r>
              <a:rPr lang="en-US" sz="3200" dirty="0" smtClean="0"/>
              <a:t>!</a:t>
            </a:r>
            <a:endParaRPr lang="en-US" sz="2400" dirty="0"/>
          </a:p>
          <a:p>
            <a:pPr lvl="1"/>
            <a:r>
              <a:rPr lang="en-US" sz="2800" dirty="0" smtClean="0"/>
              <a:t>Room </a:t>
            </a:r>
            <a:r>
              <a:rPr lang="en-US" sz="2800" dirty="0"/>
              <a:t>temperature / Ice test </a:t>
            </a:r>
          </a:p>
          <a:p>
            <a:pPr lvl="2"/>
            <a:r>
              <a:rPr lang="en-US" sz="2400" dirty="0" smtClean="0"/>
              <a:t>Cheap ($10)</a:t>
            </a:r>
            <a:endParaRPr lang="en-US" sz="2400" dirty="0"/>
          </a:p>
          <a:p>
            <a:pPr lvl="2"/>
            <a:r>
              <a:rPr lang="en-US" sz="2400" dirty="0" smtClean="0"/>
              <a:t>Test parts to rating </a:t>
            </a:r>
          </a:p>
          <a:p>
            <a:pPr lvl="2"/>
            <a:r>
              <a:rPr lang="en-US" sz="2400" dirty="0" smtClean="0"/>
              <a:t>Answers questions like: </a:t>
            </a:r>
          </a:p>
          <a:p>
            <a:pPr lvl="3"/>
            <a:r>
              <a:rPr lang="en-US" sz="1800" dirty="0" smtClean="0"/>
              <a:t>does </a:t>
            </a:r>
            <a:r>
              <a:rPr lang="en-US" sz="1800" dirty="0"/>
              <a:t>temp increase at room temp? </a:t>
            </a:r>
            <a:endParaRPr lang="en-US" sz="1800" dirty="0" smtClean="0"/>
          </a:p>
          <a:p>
            <a:pPr lvl="3"/>
            <a:r>
              <a:rPr lang="en-US" sz="1800" dirty="0" smtClean="0"/>
              <a:t>How </a:t>
            </a:r>
            <a:r>
              <a:rPr lang="en-US" sz="1800" dirty="0"/>
              <a:t>do the characteristics change at cold</a:t>
            </a:r>
            <a:r>
              <a:rPr lang="en-US" sz="1800" dirty="0" smtClean="0"/>
              <a:t>?</a:t>
            </a:r>
          </a:p>
          <a:p>
            <a:pPr lvl="3"/>
            <a:endParaRPr lang="en-US" sz="1800" dirty="0"/>
          </a:p>
          <a:p>
            <a:pPr lvl="1"/>
            <a:r>
              <a:rPr lang="en-US" sz="2800" dirty="0"/>
              <a:t>Build Thermal/Vacuum/IR chamber</a:t>
            </a:r>
          </a:p>
          <a:p>
            <a:pPr lvl="2"/>
            <a:r>
              <a:rPr lang="en-US" sz="2400" dirty="0"/>
              <a:t>Expensive ($100-200)</a:t>
            </a:r>
          </a:p>
          <a:p>
            <a:pPr lvl="2"/>
            <a:r>
              <a:rPr lang="en-US" sz="2400" dirty="0"/>
              <a:t>Good test &amp; data</a:t>
            </a:r>
          </a:p>
          <a:p>
            <a:pPr marL="1051560" lvl="3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613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Chamber</a:t>
            </a:r>
            <a:br>
              <a:rPr lang="en-US" dirty="0"/>
            </a:br>
            <a:r>
              <a:rPr lang="en-US" sz="3200" dirty="0"/>
              <a:t>(on a </a:t>
            </a:r>
            <a:r>
              <a:rPr lang="en-US" sz="3200" dirty="0" smtClean="0"/>
              <a:t>NASA budget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1026" name="Picture 2" descr="C:\Users\Arko\Desktop\Tesla\HABEX Project\UKHAS 2013 Talk\PIA13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38276"/>
            <a:ext cx="4844344" cy="36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ko\Desktop\Tesla\HABEX Project\UKHAS 2013 Talk\PIA13805_mod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200400" cy="51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Chamber</a:t>
            </a:r>
            <a:br>
              <a:rPr lang="en-US" dirty="0" smtClean="0"/>
            </a:br>
            <a:r>
              <a:rPr lang="en-US" sz="3200" dirty="0" smtClean="0"/>
              <a:t>(on a budget $100-$200)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/>
              <a:t>Air Temperature -60C to +40C:  </a:t>
            </a:r>
            <a:r>
              <a:rPr lang="en-US" b="1" dirty="0"/>
              <a:t>	 </a:t>
            </a:r>
            <a:r>
              <a:rPr lang="en-US" b="1" dirty="0" smtClean="0"/>
              <a:t>      </a:t>
            </a:r>
            <a:r>
              <a:rPr lang="en-US" dirty="0" smtClean="0"/>
              <a:t>Dry Ice, Hair Dryer</a:t>
            </a:r>
          </a:p>
          <a:p>
            <a:r>
              <a:rPr lang="en-US" b="1" dirty="0"/>
              <a:t>Pressure 0.01atm to 1atm:   		      </a:t>
            </a:r>
            <a:r>
              <a:rPr lang="en-US" b="1" dirty="0" smtClean="0"/>
              <a:t> </a:t>
            </a:r>
            <a:r>
              <a:rPr lang="en-US" dirty="0" smtClean="0"/>
              <a:t>Refrigerator Pump</a:t>
            </a:r>
            <a:endParaRPr lang="en-US" b="1" dirty="0" smtClean="0"/>
          </a:p>
          <a:p>
            <a:r>
              <a:rPr lang="en-US" b="1" dirty="0" smtClean="0"/>
              <a:t>Solar heat </a:t>
            </a:r>
            <a:r>
              <a:rPr lang="en-US" b="1" dirty="0"/>
              <a:t>184 W/m^2  -  341 W/m^2 </a:t>
            </a:r>
            <a:r>
              <a:rPr lang="en-US" b="1" dirty="0" smtClean="0"/>
              <a:t>:   </a:t>
            </a:r>
            <a:r>
              <a:rPr lang="en-US" dirty="0" smtClean="0"/>
              <a:t>Light Bulb, Heat lamp</a:t>
            </a:r>
          </a:p>
          <a:p>
            <a:r>
              <a:rPr lang="en-US" b="1" dirty="0" smtClean="0"/>
              <a:t>Winds/Forces up to 10g: </a:t>
            </a:r>
            <a:r>
              <a:rPr lang="en-US" dirty="0" smtClean="0"/>
              <a:t>	</a:t>
            </a:r>
            <a:r>
              <a:rPr lang="en-US" dirty="0"/>
              <a:t>	 </a:t>
            </a:r>
            <a:r>
              <a:rPr lang="en-US" dirty="0" smtClean="0"/>
              <a:t>      Stairs (Ed Method)</a:t>
            </a:r>
          </a:p>
          <a:p>
            <a:r>
              <a:rPr lang="en-US" b="1" dirty="0" smtClean="0"/>
              <a:t>Humidity 0% - 100%:</a:t>
            </a:r>
            <a:r>
              <a:rPr lang="en-US" dirty="0" smtClean="0"/>
              <a:t>			       Spray Bottle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C:\Users\Arko\Desktop\Tesla\HABEX Project\ENV\CAD\envchamb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408214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 Chamber Design</a:t>
            </a:r>
            <a:endParaRPr lang="en-US" dirty="0"/>
          </a:p>
        </p:txBody>
      </p:sp>
      <p:pic>
        <p:nvPicPr>
          <p:cNvPr id="3074" name="Picture 2" descr="C:\Users\Arko\Desktop\Tesla\HABEX Project\ENV\CAD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2573"/>
            <a:ext cx="3657600" cy="44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ko\Desktop\Tesla\HABEX Project\ENV\CAD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97946"/>
            <a:ext cx="3657600" cy="45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10000" y="38862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 Chamber </a:t>
            </a:r>
            <a:r>
              <a:rPr lang="en-US" dirty="0" smtClean="0"/>
              <a:t>Design - Vacuum</a:t>
            </a:r>
            <a:endParaRPr lang="en-US" dirty="0"/>
          </a:p>
        </p:txBody>
      </p:sp>
      <p:pic>
        <p:nvPicPr>
          <p:cNvPr id="1026" name="Picture 2" descr="C:\Users\Arko\Desktop\Tesla\HABEX Project\ENV\CAD\envchamb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71600"/>
            <a:ext cx="7029630" cy="52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657600" y="2362200"/>
            <a:ext cx="1676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147015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12.7mm polycarbonate </a:t>
            </a:r>
          </a:p>
          <a:p>
            <a:pPr algn="ctr"/>
            <a:r>
              <a:rPr lang="en-US" sz="2400" dirty="0" smtClean="0"/>
              <a:t>glass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19600" y="5715000"/>
            <a:ext cx="1371600" cy="701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13488" y="618604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Schedule 40 PVC Tee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95400" y="2552700"/>
            <a:ext cx="762001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298" y="1776583"/>
            <a:ext cx="207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Vacuum </a:t>
            </a:r>
          </a:p>
          <a:p>
            <a:pPr algn="ctr"/>
            <a:r>
              <a:rPr lang="en-US" sz="2400" dirty="0" smtClean="0"/>
              <a:t>Pump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7" idx="2"/>
          </p:cNvCxnSpPr>
          <p:nvPr/>
        </p:nvCxnSpPr>
        <p:spPr>
          <a:xfrm flipH="1">
            <a:off x="6781800" y="2485821"/>
            <a:ext cx="1038045" cy="9050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9245" y="165482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Silicone Rubber</a:t>
            </a:r>
          </a:p>
        </p:txBody>
      </p:sp>
    </p:spTree>
    <p:extLst>
      <p:ext uri="{BB962C8B-B14F-4D97-AF65-F5344CB8AC3E}">
        <p14:creationId xmlns:p14="http://schemas.microsoft.com/office/powerpoint/2010/main" val="19213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 Chamber </a:t>
            </a:r>
            <a:r>
              <a:rPr lang="en-US" dirty="0" smtClean="0"/>
              <a:t>Design - Cold</a:t>
            </a:r>
            <a:endParaRPr lang="en-US" dirty="0"/>
          </a:p>
        </p:txBody>
      </p:sp>
      <p:pic>
        <p:nvPicPr>
          <p:cNvPr id="1026" name="Picture 2" descr="C:\Users\Arko\Desktop\Tesla\HABEX Project\ENV\CAD\envchamb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71600"/>
            <a:ext cx="7029630" cy="52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886200" y="5257800"/>
            <a:ext cx="9906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6182105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Dry Ice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98145" y="1787098"/>
            <a:ext cx="1440655" cy="498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9400" y="1371600"/>
            <a:ext cx="165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Peltier</a:t>
            </a:r>
          </a:p>
          <a:p>
            <a:pPr algn="ctr"/>
            <a:r>
              <a:rPr lang="en-US" sz="2400" dirty="0" smtClean="0"/>
              <a:t>Cooler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45546" y="2285999"/>
            <a:ext cx="3574254" cy="498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1" y="1870501"/>
            <a:ext cx="195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Heat Transfer </a:t>
            </a:r>
            <a:r>
              <a:rPr lang="en-US" sz="2400" dirty="0" smtClean="0"/>
              <a:t>Rod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477001" y="1773450"/>
            <a:ext cx="457199" cy="360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2360" y="1357952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Heat sink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3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05800" cy="1143000"/>
          </a:xfrm>
        </p:spPr>
        <p:txBody>
          <a:bodyPr/>
          <a:lstStyle/>
          <a:p>
            <a:r>
              <a:rPr lang="en-US" dirty="0" smtClean="0"/>
              <a:t>ENV Chamber Design – Solar Heat</a:t>
            </a:r>
            <a:endParaRPr lang="en-US" dirty="0"/>
          </a:p>
        </p:txBody>
      </p:sp>
      <p:pic>
        <p:nvPicPr>
          <p:cNvPr id="11" name="Picture 2" descr="C:\Users\Arko\Desktop\Tesla\HABEX Project\ENV\CAD\envchamb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71600"/>
            <a:ext cx="7029630" cy="52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159994" y="4572000"/>
            <a:ext cx="304801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90661" y="4724400"/>
            <a:ext cx="397933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367428" y="4495800"/>
            <a:ext cx="173566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0" idx="3"/>
          </p:cNvCxnSpPr>
          <p:nvPr/>
        </p:nvCxnSpPr>
        <p:spPr>
          <a:xfrm flipV="1">
            <a:off x="3094073" y="5215467"/>
            <a:ext cx="3218322" cy="1174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0002" y="6158725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 Bulb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9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27" y="1277231"/>
            <a:ext cx="7620000" cy="4800600"/>
          </a:xfrm>
        </p:spPr>
        <p:txBody>
          <a:bodyPr/>
          <a:lstStyle/>
          <a:p>
            <a:r>
              <a:rPr lang="en-US" dirty="0" smtClean="0"/>
              <a:t>You already know what a HAB is</a:t>
            </a:r>
          </a:p>
          <a:p>
            <a:r>
              <a:rPr lang="en-US" dirty="0" smtClean="0"/>
              <a:t>Basic understanding of electronics and physics</a:t>
            </a:r>
          </a:p>
          <a:p>
            <a:r>
              <a:rPr lang="en-US" dirty="0" smtClean="0"/>
              <a:t>Goal: Increase the reliability of your HAB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416747" y="4356755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4"/>
          </p:cNvCxnSpPr>
          <p:nvPr/>
        </p:nvCxnSpPr>
        <p:spPr>
          <a:xfrm>
            <a:off x="721547" y="496635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624922" y="5423555"/>
            <a:ext cx="193249" cy="304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624921" y="5734640"/>
            <a:ext cx="193249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21547" y="603944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24922" y="6504495"/>
            <a:ext cx="193250" cy="201105"/>
          </a:xfrm>
          <a:prstGeom prst="roundRect">
            <a:avLst/>
          </a:prstGeom>
          <a:solidFill>
            <a:srgbClr val="F33B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7356" y="2669744"/>
            <a:ext cx="1738857" cy="1738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06785" y="440860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>
            <a:off x="1910160" y="4865802"/>
            <a:ext cx="193249" cy="304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1910159" y="5176887"/>
            <a:ext cx="193249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06785" y="5481687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910160" y="5946742"/>
            <a:ext cx="193250" cy="201105"/>
          </a:xfrm>
          <a:prstGeom prst="roundRect">
            <a:avLst/>
          </a:prstGeom>
          <a:solidFill>
            <a:srgbClr val="F33B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61929" y="3504343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3565304" y="3961543"/>
            <a:ext cx="193249" cy="304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flipV="1">
            <a:off x="3565303" y="4272628"/>
            <a:ext cx="193249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61929" y="4577428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65304" y="5042483"/>
            <a:ext cx="193250" cy="201105"/>
          </a:xfrm>
          <a:prstGeom prst="roundRect">
            <a:avLst/>
          </a:prstGeom>
          <a:solidFill>
            <a:srgbClr val="F33B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3319027" y="2873532"/>
            <a:ext cx="685800" cy="496478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094801" y="3828434"/>
            <a:ext cx="650449" cy="304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flipV="1">
            <a:off x="5094802" y="4148159"/>
            <a:ext cx="650448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420026" y="4736971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23401" y="5202026"/>
            <a:ext cx="193250" cy="201105"/>
          </a:xfrm>
          <a:prstGeom prst="roundRect">
            <a:avLst/>
          </a:prstGeom>
          <a:solidFill>
            <a:srgbClr val="F33B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7505705" y="6387810"/>
            <a:ext cx="237243" cy="3048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5400000" flipV="1">
            <a:off x="7201299" y="6387415"/>
            <a:ext cx="236455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0"/>
          </p:cNvCxnSpPr>
          <p:nvPr/>
        </p:nvCxnSpPr>
        <p:spPr>
          <a:xfrm flipH="1" flipV="1">
            <a:off x="6577951" y="6237768"/>
            <a:ext cx="589176" cy="30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481326" y="6237766"/>
            <a:ext cx="193250" cy="201105"/>
          </a:xfrm>
          <a:prstGeom prst="roundRect">
            <a:avLst/>
          </a:prstGeom>
          <a:solidFill>
            <a:srgbClr val="F33B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02357" y="5612876"/>
            <a:ext cx="485280" cy="6677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397947" y="4432171"/>
            <a:ext cx="762000" cy="5923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50547" y="4533508"/>
            <a:ext cx="762000" cy="5145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19326" y="5280159"/>
            <a:ext cx="641021" cy="7038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5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76" y="149373"/>
            <a:ext cx="1928124" cy="792162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95600" y="1714500"/>
            <a:ext cx="3505200" cy="4800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62539" y="1169598"/>
            <a:ext cx="76200" cy="38862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48239" y="3760398"/>
            <a:ext cx="114300" cy="12954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7239" y="1093398"/>
            <a:ext cx="1066800" cy="762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24339" y="3303198"/>
            <a:ext cx="7239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05314" y="3760398"/>
            <a:ext cx="361950" cy="12573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52939" y="3912798"/>
            <a:ext cx="20955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86288" y="4293798"/>
            <a:ext cx="123825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5801" y="4636698"/>
            <a:ext cx="123825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71774" y="2857500"/>
            <a:ext cx="180975" cy="316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01595" y="3200400"/>
            <a:ext cx="2156005" cy="559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1676" y="3837676"/>
            <a:ext cx="1192602" cy="119260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2683" y="4941498"/>
            <a:ext cx="610588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68969" y="3912798"/>
            <a:ext cx="2064831" cy="28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12101" y="4627353"/>
            <a:ext cx="2021699" cy="104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68969" y="5017698"/>
            <a:ext cx="1988631" cy="466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77977" y="2234422"/>
            <a:ext cx="57612" cy="1297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31630" y="1714500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Sun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325603" y="1123385"/>
            <a:ext cx="57612" cy="1297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24622" y="187964"/>
            <a:ext cx="165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Vacuum of nearspace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138739" y="1447800"/>
            <a:ext cx="2328861" cy="2692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66619" y="512379"/>
            <a:ext cx="165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space or ground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5062540" y="5589199"/>
            <a:ext cx="1871660" cy="1258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0564" y="5484167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557714" y="965977"/>
            <a:ext cx="1066800" cy="1251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0" y="889777"/>
            <a:ext cx="1066800" cy="76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93566" y="501777"/>
            <a:ext cx="45719" cy="387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40593" y="502670"/>
            <a:ext cx="45719" cy="387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92993" y="502670"/>
            <a:ext cx="45719" cy="387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45393" y="502670"/>
            <a:ext cx="45719" cy="387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03166" y="502670"/>
            <a:ext cx="45719" cy="387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50193" y="503563"/>
            <a:ext cx="45719" cy="387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593" y="503563"/>
            <a:ext cx="45719" cy="387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76" y="149373"/>
            <a:ext cx="1928124" cy="792162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95600" y="1714500"/>
            <a:ext cx="3505200" cy="4800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62539" y="1169598"/>
            <a:ext cx="76200" cy="38862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48239" y="3760398"/>
            <a:ext cx="114300" cy="12954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7239" y="1093398"/>
            <a:ext cx="1066800" cy="762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24339" y="3303198"/>
            <a:ext cx="7239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05314" y="3760398"/>
            <a:ext cx="361950" cy="12573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52939" y="3912798"/>
            <a:ext cx="20955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86288" y="4293798"/>
            <a:ext cx="123825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5801" y="4636698"/>
            <a:ext cx="123825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71774" y="2857500"/>
            <a:ext cx="180975" cy="316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01595" y="3200400"/>
            <a:ext cx="2156005" cy="559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1676" y="3837676"/>
            <a:ext cx="1192602" cy="119260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2683" y="4941498"/>
            <a:ext cx="610588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68969" y="3912798"/>
            <a:ext cx="2064831" cy="28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12101" y="4627353"/>
            <a:ext cx="2021699" cy="104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68969" y="5017698"/>
            <a:ext cx="1988631" cy="466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77977" y="2234422"/>
            <a:ext cx="57612" cy="1297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31630" y="1714500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Sun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325603" y="1123385"/>
            <a:ext cx="57612" cy="1297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24622" y="187964"/>
            <a:ext cx="165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Vacuum of nearspace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138739" y="1447800"/>
            <a:ext cx="2328861" cy="2692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66619" y="512379"/>
            <a:ext cx="165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space or ground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5062540" y="5589199"/>
            <a:ext cx="1871660" cy="1258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0564" y="5484167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4662489" y="625565"/>
            <a:ext cx="900111" cy="443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endCxn id="43" idx="0"/>
          </p:cNvCxnSpPr>
          <p:nvPr/>
        </p:nvCxnSpPr>
        <p:spPr>
          <a:xfrm flipH="1">
            <a:off x="5112545" y="291085"/>
            <a:ext cx="243629" cy="33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62539" y="60251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Dry 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2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62000"/>
          </a:xfrm>
        </p:spPr>
        <p:txBody>
          <a:bodyPr/>
          <a:lstStyle/>
          <a:p>
            <a:r>
              <a:rPr lang="en-US" dirty="0" smtClean="0"/>
              <a:t>Setup – External Cooling</a:t>
            </a:r>
            <a:endParaRPr lang="en-US" dirty="0"/>
          </a:p>
        </p:txBody>
      </p:sp>
      <p:pic>
        <p:nvPicPr>
          <p:cNvPr id="4098" name="Picture 2" descr="C:\Users\Arko\Desktop\Tesla\HABEX Project\ENV\ENVTEST 2\9616685235_e83071803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40055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ko\Desktop\Tesla\HABEX Project\ENV\ENVTEST 2\9620295312_35655f3772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4005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Poor Results</a:t>
            </a:r>
            <a:endParaRPr lang="en-US" dirty="0"/>
          </a:p>
        </p:txBody>
      </p:sp>
      <p:pic>
        <p:nvPicPr>
          <p:cNvPr id="2051" name="Picture 3" descr="C:\Users\Arko\Desktop\Tesla\HABEX Project\ENV\ENVTEST 2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2808"/>
            <a:ext cx="7194877" cy="55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111824"/>
            <a:ext cx="198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DEEP SPACE SIDE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3576" y="3352800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SUN SIDE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4755" y="4953000"/>
            <a:ext cx="145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Cooling Rod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38496" y="6172200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Altitude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51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95600" y="1714500"/>
            <a:ext cx="3505200" cy="4800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0093" y="1752600"/>
            <a:ext cx="45719" cy="15505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24339" y="3303198"/>
            <a:ext cx="7239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05314" y="3760398"/>
            <a:ext cx="361950" cy="12573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52939" y="3912798"/>
            <a:ext cx="20955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86288" y="4293798"/>
            <a:ext cx="123825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5801" y="4636698"/>
            <a:ext cx="123825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71774" y="2857500"/>
            <a:ext cx="180975" cy="316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01595" y="3200400"/>
            <a:ext cx="2156005" cy="559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1676" y="3837676"/>
            <a:ext cx="1192602" cy="119260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2683" y="4941498"/>
            <a:ext cx="610588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68969" y="3912798"/>
            <a:ext cx="2064831" cy="28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12101" y="4627353"/>
            <a:ext cx="2021699" cy="104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68969" y="5017698"/>
            <a:ext cx="1988631" cy="466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77977" y="2234422"/>
            <a:ext cx="57612" cy="1297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31630" y="1714500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Sun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325603" y="1123385"/>
            <a:ext cx="57612" cy="1297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24622" y="187964"/>
            <a:ext cx="165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Vacuum of nearspace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562600" y="1447800"/>
            <a:ext cx="1905002" cy="2032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44740" y="512379"/>
            <a:ext cx="165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space or ground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953000" y="5727013"/>
            <a:ext cx="1985376" cy="5236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4740" y="6019800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HAB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953000" y="3566124"/>
            <a:ext cx="109540" cy="1844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62540" y="3695982"/>
            <a:ext cx="610588" cy="1554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464970" y="4488163"/>
            <a:ext cx="1469230" cy="125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40565" y="4383129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Dry Ice</a:t>
            </a:r>
            <a:endParaRPr lang="en-US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083969" y="5370383"/>
            <a:ext cx="1774031" cy="129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44740" y="5250932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Cloth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662490" y="1447800"/>
            <a:ext cx="660346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95801" y="927877"/>
            <a:ext cx="165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Fishing Line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80333" y="6158299"/>
            <a:ext cx="234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Vacuum pump must run continuously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62000"/>
          </a:xfrm>
        </p:spPr>
        <p:txBody>
          <a:bodyPr/>
          <a:lstStyle/>
          <a:p>
            <a:r>
              <a:rPr lang="en-US" dirty="0" smtClean="0"/>
              <a:t>Setup – Internal Cooling</a:t>
            </a:r>
            <a:endParaRPr lang="en-US" dirty="0"/>
          </a:p>
        </p:txBody>
      </p:sp>
      <p:pic>
        <p:nvPicPr>
          <p:cNvPr id="5122" name="Picture 2" descr="C:\Users\Arko\Desktop\Tesla\HABEX Project\ENV\ENVTEST3\9620308350_540a28dc1b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40055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ko\Desktop\Tesla\HABEX Project\ENV\ENVTEST3\9617079873_5dc762b93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40055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15962"/>
          </a:xfrm>
        </p:spPr>
        <p:txBody>
          <a:bodyPr/>
          <a:lstStyle/>
          <a:p>
            <a:r>
              <a:rPr lang="en-US" dirty="0" smtClean="0"/>
              <a:t>Good Results</a:t>
            </a:r>
            <a:endParaRPr lang="en-US" dirty="0"/>
          </a:p>
        </p:txBody>
      </p:sp>
      <p:pic>
        <p:nvPicPr>
          <p:cNvPr id="3076" name="Picture 4" descr="C:\Users\Arko\Desktop\Tesla\HABEX Project\ENV\ENVTEST3\1_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264879" cy="56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222" y="3505200"/>
            <a:ext cx="198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DEEP SPACE SIDE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10615" y="1830447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SUN SIDE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5158" y="4572000"/>
            <a:ext cx="3107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Chamber Wall Temperature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5537" y="6089231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Altitude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72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200400" cy="71596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7" name="Picture 3" descr="C:\Users\Arko\Desktop\Tesla\HABEX Project\ENV\ENVTEST3\GOODDATA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751"/>
            <a:ext cx="8414662" cy="40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0835" y="304800"/>
            <a:ext cx="1856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- Sun Side</a:t>
            </a:r>
          </a:p>
          <a:p>
            <a:r>
              <a:rPr lang="en-US" dirty="0" smtClean="0">
                <a:solidFill>
                  <a:srgbClr val="6CA62C"/>
                </a:solidFill>
              </a:rPr>
              <a:t>- Internal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- Deep Space Side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pic>
        <p:nvPicPr>
          <p:cNvPr id="1026" name="Picture 2" descr="C:\Users\Arko\Desktop\Tesla\HABEX Project\ENV\9568849730_d7919011e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478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rko\Desktop\Tesla\HABEX Project\UKHAS 2013 Talk\habex test\IMG_20130625_2224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6" t="-3497" r="14773" b="14316"/>
          <a:stretch/>
        </p:blipFill>
        <p:spPr bwMode="auto">
          <a:xfrm>
            <a:off x="6403675" y="3124200"/>
            <a:ext cx="20116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rko\Desktop\Tesla\HABEX Project\ENV\CAD\9514411346_04a4c998e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713672" cy="27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shroud with Liquid Nitrogen, </a:t>
            </a:r>
            <a:r>
              <a:rPr lang="en-US" dirty="0"/>
              <a:t>cold </a:t>
            </a:r>
            <a:r>
              <a:rPr lang="en-US" dirty="0" smtClean="0"/>
              <a:t>isopropyl, or glycol pumped through the walls</a:t>
            </a:r>
          </a:p>
          <a:p>
            <a:r>
              <a:rPr lang="en-US" dirty="0" smtClean="0"/>
              <a:t>Proper coating for maximum thermal absorptivity</a:t>
            </a:r>
          </a:p>
          <a:p>
            <a:r>
              <a:rPr lang="en-US" dirty="0"/>
              <a:t>Control System</a:t>
            </a:r>
          </a:p>
          <a:p>
            <a:r>
              <a:rPr lang="en-US" dirty="0" smtClean="0"/>
              <a:t>Lazy Susan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 descr="C:\Users\Arko\Desktop\Tesla\HABEX Project\ENV\ENVTEST3\9613911590_9853b96f31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965848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08" y="33867"/>
            <a:ext cx="7620000" cy="1143000"/>
          </a:xfrm>
        </p:spPr>
        <p:txBody>
          <a:bodyPr/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08" y="12954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Software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Power/Radio Hardware configuration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Environment</a:t>
            </a:r>
            <a:endParaRPr lang="en-US" b="1" dirty="0"/>
          </a:p>
        </p:txBody>
      </p:sp>
      <p:pic>
        <p:nvPicPr>
          <p:cNvPr id="1026" name="Picture 2" descr="C:\Users\Arko\Desktop\Tesla\HABEX Project\UKHAS 2013 Talk\c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29" y="900420"/>
            <a:ext cx="2286000" cy="19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5382017" y="1862112"/>
            <a:ext cx="1475983" cy="11160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031566" y="2617344"/>
            <a:ext cx="1143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83966" y="2815338"/>
            <a:ext cx="304800" cy="340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83966" y="2815338"/>
            <a:ext cx="304800" cy="340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17366" y="2807844"/>
            <a:ext cx="304800" cy="340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717366" y="2807844"/>
            <a:ext cx="304800" cy="340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83449" y="3457832"/>
            <a:ext cx="6392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83449" y="3444331"/>
            <a:ext cx="0" cy="150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29032" y="3444331"/>
            <a:ext cx="0" cy="150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Arko\Desktop\Tesla\HABEX Project\UKHAS 2013 Talk\ha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1359"/>
            <a:ext cx="2257817" cy="16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V="1">
            <a:off x="5486400" y="3457832"/>
            <a:ext cx="1295400" cy="7414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rko\Desktop\Tesla\HABEX Project\UKHAS 2013 Talk\Cold-The-Shining-DI-DI-to-L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214825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flipV="1">
            <a:off x="5341329" y="3886200"/>
            <a:ext cx="1690237" cy="2209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7772400" cy="3352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But how do you solve these thermal problems?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know…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thermal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2547706"/>
          </a:xfrm>
        </p:spPr>
        <p:txBody>
          <a:bodyPr>
            <a:normAutofit/>
          </a:bodyPr>
          <a:lstStyle/>
          <a:p>
            <a:r>
              <a:rPr lang="en-US" dirty="0" smtClean="0"/>
              <a:t>Hot HAB</a:t>
            </a:r>
            <a:endParaRPr lang="en-US" dirty="0"/>
          </a:p>
          <a:p>
            <a:pPr lvl="1"/>
            <a:r>
              <a:rPr lang="en-US" dirty="0" smtClean="0"/>
              <a:t>Radiator – Copper braid &amp; white acrylic paint (high emissivity)</a:t>
            </a:r>
            <a:endParaRPr lang="en-US" dirty="0"/>
          </a:p>
          <a:p>
            <a:pPr lvl="1"/>
            <a:r>
              <a:rPr lang="en-US" dirty="0"/>
              <a:t>Aluminum </a:t>
            </a:r>
            <a:r>
              <a:rPr lang="en-US" dirty="0" smtClean="0"/>
              <a:t>foil or heat blanket (low absorptivity)</a:t>
            </a:r>
            <a:endParaRPr lang="en-US" dirty="0"/>
          </a:p>
          <a:p>
            <a:pPr lvl="1"/>
            <a:r>
              <a:rPr lang="en-US" dirty="0" smtClean="0"/>
              <a:t>Software </a:t>
            </a:r>
            <a:r>
              <a:rPr lang="en-US" dirty="0"/>
              <a:t>(turn things off when not in use, underclock, etc) </a:t>
            </a:r>
            <a:endParaRPr lang="en-US" dirty="0" smtClean="0"/>
          </a:p>
          <a:p>
            <a:r>
              <a:rPr lang="en-US" dirty="0" smtClean="0"/>
              <a:t>Single/Multiple </a:t>
            </a:r>
            <a:r>
              <a:rPr lang="en-US" dirty="0"/>
              <a:t>component heating is solved with </a:t>
            </a:r>
            <a:r>
              <a:rPr lang="en-US" dirty="0" smtClean="0"/>
              <a:t>radiators</a:t>
            </a:r>
          </a:p>
          <a:p>
            <a:pPr lvl="1"/>
            <a:r>
              <a:rPr lang="en-US" dirty="0" smtClean="0"/>
              <a:t>Place radiators on sides or bottom</a:t>
            </a:r>
            <a:endParaRPr lang="en-US" dirty="0"/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14400" y="4449398"/>
            <a:ext cx="11430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09700" y="4857322"/>
            <a:ext cx="152400" cy="327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48000" y="4425018"/>
            <a:ext cx="11430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43300" y="4832942"/>
            <a:ext cx="152400" cy="327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239512" y="3886200"/>
            <a:ext cx="11430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84036" y="3985261"/>
            <a:ext cx="76200" cy="944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59780" y="4431030"/>
            <a:ext cx="524256" cy="53339"/>
          </a:xfrm>
          <a:prstGeom prst="rect">
            <a:avLst/>
          </a:prstGeom>
          <a:solidFill>
            <a:srgbClr val="A27A4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34812" y="4294124"/>
            <a:ext cx="152400" cy="327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/>
          <p:nvPr/>
        </p:nvCxnSpPr>
        <p:spPr>
          <a:xfrm>
            <a:off x="6460236" y="4099561"/>
            <a:ext cx="908304" cy="185419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6460236" y="4355846"/>
            <a:ext cx="908304" cy="185419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6458712" y="4611876"/>
            <a:ext cx="908304" cy="185419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6458712" y="4868161"/>
            <a:ext cx="908304" cy="185419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25322" y="4248295"/>
            <a:ext cx="1175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Deep Space</a:t>
            </a:r>
          </a:p>
          <a:p>
            <a:r>
              <a:rPr lang="en-US" sz="1600" b="1" dirty="0"/>
              <a:t>o</a:t>
            </a:r>
            <a:r>
              <a:rPr lang="en-US" sz="1600" b="1" dirty="0" smtClean="0"/>
              <a:t>r</a:t>
            </a:r>
          </a:p>
          <a:p>
            <a:r>
              <a:rPr lang="en-US" sz="1600" b="1" dirty="0" smtClean="0"/>
              <a:t>Ground</a:t>
            </a: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09800" y="5023187"/>
            <a:ext cx="6477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81500" y="5029200"/>
            <a:ext cx="6477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0392" y="404731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State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91851" y="399550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HAB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0" y="345323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Radiator</a:t>
            </a:r>
            <a:endParaRPr lang="en-US" dirty="0"/>
          </a:p>
          <a:p>
            <a:endParaRPr lang="en-US" dirty="0"/>
          </a:p>
        </p:txBody>
      </p:sp>
      <p:cxnSp>
        <p:nvCxnSpPr>
          <p:cNvPr id="36" name="Curved Connector 35"/>
          <p:cNvCxnSpPr/>
          <p:nvPr/>
        </p:nvCxnSpPr>
        <p:spPr>
          <a:xfrm rot="16200000" flipV="1">
            <a:off x="5368205" y="5378554"/>
            <a:ext cx="631106" cy="163068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>
            <a:off x="4985767" y="5303790"/>
            <a:ext cx="605026" cy="286512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200000" flipV="1">
            <a:off x="5699673" y="5396078"/>
            <a:ext cx="606726" cy="1524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5995418" y="5284740"/>
            <a:ext cx="605025" cy="324612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468112" y="5775641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6128562"/>
            <a:ext cx="5278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ukhas.org.uk/guides:materials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www.engineeringtoolbox.com/emissivity-coefficients-d_447.html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http://www.engineeringtoolbox.com/radiation-surface-absorptivitie-d_1805.html</a:t>
            </a:r>
            <a:endParaRPr lang="en-US" sz="12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2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thermal problems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18816" y="4163551"/>
            <a:ext cx="1143000" cy="1143000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14116" y="4571475"/>
            <a:ext cx="152400" cy="3271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623816" y="4969747"/>
            <a:ext cx="1143000" cy="1143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19116" y="5377671"/>
            <a:ext cx="152400" cy="32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/>
          <p:nvPr/>
        </p:nvCxnSpPr>
        <p:spPr>
          <a:xfrm rot="10800000" flipV="1">
            <a:off x="5789675" y="4957051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0800000" flipV="1">
            <a:off x="5791199" y="5208001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0800000" flipV="1">
            <a:off x="5789674" y="5458952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0800000" flipV="1">
            <a:off x="5791199" y="5710407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909816" y="4911843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623816" y="3191758"/>
            <a:ext cx="1143000" cy="1143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119116" y="3599682"/>
            <a:ext cx="152400" cy="327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Curved Connector 62"/>
          <p:cNvCxnSpPr/>
          <p:nvPr/>
        </p:nvCxnSpPr>
        <p:spPr>
          <a:xfrm rot="10800000" flipV="1">
            <a:off x="5789675" y="3179062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10800000" flipV="1">
            <a:off x="5791199" y="3430012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0800000" flipV="1">
            <a:off x="5789674" y="3680963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0800000" flipV="1">
            <a:off x="5791199" y="3932418"/>
            <a:ext cx="908304" cy="1971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909816" y="313385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5163121" y="3435016"/>
            <a:ext cx="0" cy="109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63121" y="3532591"/>
            <a:ext cx="76200" cy="5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157025" y="3570691"/>
            <a:ext cx="76200" cy="73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163121" y="3628680"/>
            <a:ext cx="76200" cy="5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157025" y="3666780"/>
            <a:ext cx="76200" cy="73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69217" y="3718177"/>
            <a:ext cx="76200" cy="5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163121" y="3756277"/>
            <a:ext cx="76200" cy="73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158358" y="3812636"/>
            <a:ext cx="76200" cy="5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52262" y="3850736"/>
            <a:ext cx="76200" cy="73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215508" y="3973419"/>
            <a:ext cx="0" cy="109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163120" y="3916033"/>
            <a:ext cx="76200" cy="5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/>
          <p:cNvSpPr txBox="1">
            <a:spLocks/>
          </p:cNvSpPr>
          <p:nvPr/>
        </p:nvSpPr>
        <p:spPr>
          <a:xfrm>
            <a:off x="470913" y="1371600"/>
            <a:ext cx="7620000" cy="198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Cold HAB</a:t>
            </a:r>
          </a:p>
          <a:p>
            <a:pPr lvl="1"/>
            <a:r>
              <a:rPr lang="en-US" dirty="0" smtClean="0"/>
              <a:t>Insulate - Foamular or Styrofoam (extruded polystyrene)</a:t>
            </a:r>
          </a:p>
          <a:p>
            <a:pPr lvl="1"/>
            <a:r>
              <a:rPr lang="en-US" dirty="0" smtClean="0"/>
              <a:t>Black body - Acrylic craft </a:t>
            </a:r>
            <a:r>
              <a:rPr lang="en-US" dirty="0"/>
              <a:t>paint </a:t>
            </a:r>
            <a:r>
              <a:rPr lang="en-US" dirty="0" smtClean="0"/>
              <a:t>(high absorptivity)</a:t>
            </a:r>
          </a:p>
          <a:p>
            <a:pPr lvl="1"/>
            <a:r>
              <a:rPr lang="en-US" dirty="0" smtClean="0"/>
              <a:t>Heater (wastes power, should have a control system to prevent becoming Warm HAB)</a:t>
            </a:r>
          </a:p>
          <a:p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6128562"/>
            <a:ext cx="5278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ukhas.org.uk/guides:materials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www.engineeringtoolbox.com/emissivity-coefficients-d_447.html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http://www.engineeringtoolbox.com/radiation-surface-absorptivitie-d_1805.html</a:t>
            </a:r>
            <a:endParaRPr lang="en-US" sz="1200" dirty="0"/>
          </a:p>
          <a:p>
            <a:endParaRPr lang="en-US" sz="1100" dirty="0"/>
          </a:p>
        </p:txBody>
      </p:sp>
      <p:sp>
        <p:nvSpPr>
          <p:cNvPr id="91" name="Rounded Rectangle 90"/>
          <p:cNvSpPr/>
          <p:nvPr/>
        </p:nvSpPr>
        <p:spPr>
          <a:xfrm>
            <a:off x="533400" y="4163551"/>
            <a:ext cx="114300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28700" y="4571475"/>
            <a:ext cx="152400" cy="327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1905000" y="4735051"/>
            <a:ext cx="6477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3962400" y="3763259"/>
            <a:ext cx="511884" cy="36625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962400" y="5306551"/>
            <a:ext cx="511884" cy="34950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21208" y="3733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State</a:t>
            </a:r>
            <a:endParaRPr lang="en-US" dirty="0"/>
          </a:p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718816" y="372508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HAB</a:t>
            </a:r>
            <a:endParaRPr lang="en-US" dirty="0"/>
          </a:p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800600" y="281068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Heater</a:t>
            </a:r>
            <a:endParaRPr lang="en-US" dirty="0"/>
          </a:p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733353" y="458867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thermal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MLI (Multi Layer Insulation)</a:t>
            </a:r>
          </a:p>
          <a:p>
            <a:pPr lvl="1"/>
            <a:r>
              <a:rPr lang="en-US" dirty="0" smtClean="0"/>
              <a:t>Aluminum or Silver</a:t>
            </a:r>
          </a:p>
          <a:p>
            <a:pPr lvl="1"/>
            <a:r>
              <a:rPr lang="en-US" dirty="0" smtClean="0"/>
              <a:t>Mylar</a:t>
            </a:r>
          </a:p>
          <a:p>
            <a:pPr lvl="1"/>
            <a:r>
              <a:rPr lang="en-US" dirty="0" smtClean="0"/>
              <a:t>Kapton</a:t>
            </a:r>
          </a:p>
          <a:p>
            <a:pPr lvl="1"/>
            <a:r>
              <a:rPr lang="en-US" dirty="0" smtClean="0"/>
              <a:t>Polyester mesh</a:t>
            </a:r>
          </a:p>
          <a:p>
            <a:pPr lvl="1"/>
            <a:r>
              <a:rPr lang="en-US" dirty="0"/>
              <a:t>R-value of </a:t>
            </a:r>
            <a:r>
              <a:rPr lang="en-US" dirty="0" smtClean="0"/>
              <a:t> &gt;&gt;5 K*m^2/W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Foamular</a:t>
            </a:r>
          </a:p>
          <a:p>
            <a:pPr lvl="1"/>
            <a:r>
              <a:rPr lang="en-US" dirty="0" smtClean="0"/>
              <a:t>R-value of 0.88 K*m^2/W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24600"/>
            <a:ext cx="40336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http://ukhas.org.uk/guides:materials</a:t>
            </a:r>
          </a:p>
          <a:p>
            <a:endParaRPr lang="en-US" dirty="0"/>
          </a:p>
        </p:txBody>
      </p:sp>
      <p:pic>
        <p:nvPicPr>
          <p:cNvPr id="1027" name="Picture 3" descr="C:\Users\Arko\Desktop\Tesla\HABEX Project\UKHAS 2013 Talk\Mars_Reconnaissance_Orbiter_fully_assemb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55" y="1676400"/>
            <a:ext cx="18747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rko\Desktop\Tesla\HABEX Project\UKHAS 2013 Talk\MultiLayerInsulation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2278063" cy="22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ko\Desktop\Tesla\HABEX Project\UKHAS 2013 Talk\libNvX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47566"/>
            <a:ext cx="1961691" cy="26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9264" y="4114800"/>
            <a:ext cx="2286000" cy="8516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29264" y="4004983"/>
            <a:ext cx="2286000" cy="851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3513" y="4191000"/>
            <a:ext cx="2286000" cy="851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3513" y="4560033"/>
            <a:ext cx="2286000" cy="8516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23513" y="4450216"/>
            <a:ext cx="2286000" cy="851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17762" y="4636233"/>
            <a:ext cx="2286000" cy="851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29264" y="4302299"/>
            <a:ext cx="152400" cy="1479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68570" y="4302088"/>
            <a:ext cx="152400" cy="1479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40634" y="4302087"/>
            <a:ext cx="152400" cy="1479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96064" y="4301876"/>
            <a:ext cx="152400" cy="1479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35370" y="4301665"/>
            <a:ext cx="152400" cy="1479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007434" y="4301664"/>
            <a:ext cx="152400" cy="1479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62864" y="4301663"/>
            <a:ext cx="152400" cy="1479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715962"/>
          </a:xfrm>
        </p:spPr>
        <p:txBody>
          <a:bodyPr/>
          <a:lstStyle/>
          <a:p>
            <a:r>
              <a:rPr lang="en-US" dirty="0" smtClean="0"/>
              <a:t>What is Conformal Coating?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7620000" cy="685800"/>
          </a:xfrm>
        </p:spPr>
        <p:txBody>
          <a:bodyPr>
            <a:normAutofit/>
          </a:bodyPr>
          <a:lstStyle/>
          <a:p>
            <a:r>
              <a:rPr lang="en-US" sz="2400" dirty="0"/>
              <a:t>Non conductive dielectric layer for protecting </a:t>
            </a:r>
            <a:r>
              <a:rPr lang="en-US" sz="2400" dirty="0" smtClean="0"/>
              <a:t>PCB’s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83930"/>
            <a:ext cx="7620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Conformal Coating?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8194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Thermal stability and evenness </a:t>
            </a:r>
          </a:p>
          <a:p>
            <a:r>
              <a:rPr lang="en-US" sz="2400" dirty="0" smtClean="0"/>
              <a:t>Conductive </a:t>
            </a:r>
            <a:r>
              <a:rPr lang="en-US" sz="2400" dirty="0"/>
              <a:t>heat transfer</a:t>
            </a:r>
          </a:p>
          <a:p>
            <a:r>
              <a:rPr lang="en-US" sz="2400" dirty="0" smtClean="0"/>
              <a:t>Corrosion </a:t>
            </a:r>
            <a:r>
              <a:rPr lang="en-US" sz="2400" dirty="0"/>
              <a:t>prevention </a:t>
            </a:r>
            <a:endParaRPr lang="en-US" sz="2400" dirty="0" smtClean="0"/>
          </a:p>
          <a:p>
            <a:r>
              <a:rPr lang="en-US" sz="2400" dirty="0" smtClean="0"/>
              <a:t>Humidity</a:t>
            </a:r>
            <a:endParaRPr lang="en-US" sz="2400" dirty="0"/>
          </a:p>
          <a:p>
            <a:r>
              <a:rPr lang="en-US" sz="2400" dirty="0" smtClean="0"/>
              <a:t>Accidental shorting</a:t>
            </a:r>
          </a:p>
          <a:p>
            <a:r>
              <a:rPr lang="en-US" sz="2400" dirty="0" err="1"/>
              <a:t>Whiskering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4096" y="6172200"/>
            <a:ext cx="6893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NOTE: </a:t>
            </a:r>
            <a:r>
              <a:rPr lang="en-US" sz="2800" dirty="0"/>
              <a:t>Thermal expansion could damage parts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C:\Users\Arko\Desktop\Tesla\HABEX Project\UKHAS 2013 Talk\SilverSulfideWhiske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72" y="4495800"/>
            <a:ext cx="2272630" cy="15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48300" y="3964736"/>
            <a:ext cx="2209800" cy="76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3549" y="3726072"/>
            <a:ext cx="457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53300" y="3507536"/>
            <a:ext cx="114300" cy="3328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3877753"/>
            <a:ext cx="228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7830" y="3813953"/>
            <a:ext cx="45719" cy="140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80749" y="3813504"/>
            <a:ext cx="45719" cy="140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05273" y="3816110"/>
            <a:ext cx="45719" cy="140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48300" y="3160686"/>
            <a:ext cx="2209800" cy="76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23549" y="2922022"/>
            <a:ext cx="457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53300" y="2703486"/>
            <a:ext cx="114300" cy="3328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05600" y="3073703"/>
            <a:ext cx="228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77830" y="3009903"/>
            <a:ext cx="45719" cy="140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80749" y="3009454"/>
            <a:ext cx="45719" cy="140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05273" y="3012060"/>
            <a:ext cx="45719" cy="140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43268" y="3444815"/>
            <a:ext cx="2216989" cy="517585"/>
          </a:xfrm>
          <a:custGeom>
            <a:avLst/>
            <a:gdLst>
              <a:gd name="connsiteX0" fmla="*/ 0 w 2216989"/>
              <a:gd name="connsiteY0" fmla="*/ 517585 h 517585"/>
              <a:gd name="connsiteX1" fmla="*/ 301924 w 2216989"/>
              <a:gd name="connsiteY1" fmla="*/ 224287 h 517585"/>
              <a:gd name="connsiteX2" fmla="*/ 914400 w 2216989"/>
              <a:gd name="connsiteY2" fmla="*/ 224287 h 517585"/>
              <a:gd name="connsiteX3" fmla="*/ 1069675 w 2216989"/>
              <a:gd name="connsiteY3" fmla="*/ 422695 h 517585"/>
              <a:gd name="connsiteX4" fmla="*/ 1682151 w 2216989"/>
              <a:gd name="connsiteY4" fmla="*/ 370936 h 517585"/>
              <a:gd name="connsiteX5" fmla="*/ 1863306 w 2216989"/>
              <a:gd name="connsiteY5" fmla="*/ 77638 h 517585"/>
              <a:gd name="connsiteX6" fmla="*/ 1940943 w 2216989"/>
              <a:gd name="connsiteY6" fmla="*/ 0 h 517585"/>
              <a:gd name="connsiteX7" fmla="*/ 2087592 w 2216989"/>
              <a:gd name="connsiteY7" fmla="*/ 25879 h 517585"/>
              <a:gd name="connsiteX8" fmla="*/ 2216989 w 2216989"/>
              <a:gd name="connsiteY8" fmla="*/ 500332 h 517585"/>
              <a:gd name="connsiteX9" fmla="*/ 0 w 2216989"/>
              <a:gd name="connsiteY9" fmla="*/ 517585 h 5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989" h="517585">
                <a:moveTo>
                  <a:pt x="0" y="517585"/>
                </a:moveTo>
                <a:lnTo>
                  <a:pt x="301924" y="224287"/>
                </a:lnTo>
                <a:lnTo>
                  <a:pt x="914400" y="224287"/>
                </a:lnTo>
                <a:lnTo>
                  <a:pt x="1069675" y="422695"/>
                </a:lnTo>
                <a:lnTo>
                  <a:pt x="1682151" y="370936"/>
                </a:lnTo>
                <a:lnTo>
                  <a:pt x="1863306" y="77638"/>
                </a:lnTo>
                <a:lnTo>
                  <a:pt x="1940943" y="0"/>
                </a:lnTo>
                <a:lnTo>
                  <a:pt x="2087592" y="25879"/>
                </a:lnTo>
                <a:lnTo>
                  <a:pt x="2216989" y="500332"/>
                </a:lnTo>
                <a:lnTo>
                  <a:pt x="0" y="517585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50457" y="4040936"/>
            <a:ext cx="2209800" cy="45719"/>
          </a:xfrm>
          <a:prstGeom prst="rect">
            <a:avLst/>
          </a:prstGeom>
          <a:solidFill>
            <a:srgbClr val="D2D2D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Arko\Desktop\Tesla\HABEX Project\UKHAS 2013 Talk\Apex III Returned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49" y="4438207"/>
            <a:ext cx="2492131" cy="16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19900" y="6107935"/>
            <a:ext cx="1589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DanielSaul</a:t>
            </a:r>
            <a:endParaRPr lang="en-US" sz="12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Arko\Desktop\Tesla\HABEX Project\UKHAS 2013 Talk\thinfil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13" y="974785"/>
            <a:ext cx="18975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Conformal 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029200"/>
          </a:xfrm>
        </p:spPr>
        <p:txBody>
          <a:bodyPr>
            <a:noAutofit/>
          </a:bodyPr>
          <a:lstStyle/>
          <a:p>
            <a:r>
              <a:rPr lang="en-US" sz="2400" dirty="0"/>
              <a:t>Acrylic </a:t>
            </a:r>
          </a:p>
          <a:p>
            <a:pPr lvl="1"/>
            <a:r>
              <a:rPr lang="en-US" dirty="0"/>
              <a:t>Low cost, durable, water resistant, fast dry</a:t>
            </a:r>
          </a:p>
          <a:p>
            <a:r>
              <a:rPr lang="en-US" sz="2400" dirty="0"/>
              <a:t>Silicone</a:t>
            </a:r>
          </a:p>
          <a:p>
            <a:pPr lvl="1"/>
            <a:r>
              <a:rPr lang="en-US" dirty="0"/>
              <a:t>Temperature resistant, flexible, water resistant, great insulator</a:t>
            </a:r>
          </a:p>
          <a:p>
            <a:r>
              <a:rPr lang="en-US" sz="2400" dirty="0"/>
              <a:t>Urethane</a:t>
            </a:r>
          </a:p>
          <a:p>
            <a:pPr lvl="1"/>
            <a:r>
              <a:rPr lang="en-US" dirty="0"/>
              <a:t>Chemical/Corrosion protection, thermal shock, moisture resistant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sz="2400" dirty="0"/>
              <a:t>Application: Avoid bubbles, don't go too thick or too </a:t>
            </a:r>
            <a:r>
              <a:rPr lang="en-US" sz="2400" dirty="0" smtClean="0"/>
              <a:t>thin</a:t>
            </a:r>
            <a:endParaRPr lang="en-US" sz="2400" dirty="0"/>
          </a:p>
          <a:p>
            <a:r>
              <a:rPr lang="en-US" sz="2400" dirty="0" smtClean="0"/>
              <a:t>Recommended Suppliers: </a:t>
            </a:r>
            <a:r>
              <a:rPr lang="en-US" sz="2400" dirty="0"/>
              <a:t>MG Chemicals, Techspray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http://www.humiseal.com/product-selector/conformal-coating</a:t>
            </a:r>
          </a:p>
          <a:p>
            <a:pPr marL="114300" indent="0">
              <a:buNone/>
            </a:pPr>
            <a:r>
              <a:rPr lang="en-US" sz="1050" dirty="0"/>
              <a:t/>
            </a:r>
            <a:br>
              <a:rPr lang="en-US" sz="1050" dirty="0"/>
            </a:br>
            <a:endParaRPr lang="en-US" sz="1050" dirty="0"/>
          </a:p>
          <a:p>
            <a:pPr marL="114300" indent="0">
              <a:buNone/>
            </a:pPr>
            <a:endParaRPr lang="en-US" sz="1600" dirty="0"/>
          </a:p>
        </p:txBody>
      </p:sp>
      <p:pic>
        <p:nvPicPr>
          <p:cNvPr id="1026" name="Picture 2" descr="C:\Users\Arko\Desktop\Tesla\HABEX Project\UKHAS 2013 Talk\422B-34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6803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ko\Desktop\Tesla\HABEX Project\UKHAS 2013 Talk\419B-340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8664"/>
            <a:ext cx="684493" cy="22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ko\Desktop\Tesla\HABEX Project\UKHAS 2013 Talk\4223-55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49" y="1219200"/>
            <a:ext cx="71569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</a:p>
          <a:p>
            <a:r>
              <a:rPr lang="en-US" sz="4000" dirty="0" smtClean="0"/>
              <a:t>Email: </a:t>
            </a:r>
            <a:r>
              <a:rPr lang="en-US" sz="4000" dirty="0" smtClean="0">
                <a:hlinkClick r:id="rId2"/>
              </a:rPr>
              <a:t>arko2600@gmail.com</a:t>
            </a:r>
            <a:endParaRPr lang="en-US" sz="4000" dirty="0" smtClean="0"/>
          </a:p>
          <a:p>
            <a:r>
              <a:rPr lang="en-US" sz="4000" dirty="0" smtClean="0"/>
              <a:t>arkorobotics.com/</a:t>
            </a:r>
            <a:r>
              <a:rPr lang="en-US" sz="4000" dirty="0" err="1" smtClean="0"/>
              <a:t>env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97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smtClean="0"/>
              <a:t>  TESTING   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b="1" dirty="0"/>
              <a:t>Software</a:t>
            </a:r>
          </a:p>
          <a:p>
            <a:pPr lvl="1"/>
            <a:r>
              <a:rPr lang="en-US" dirty="0" smtClean="0"/>
              <a:t>Test Harness</a:t>
            </a:r>
          </a:p>
          <a:p>
            <a:pPr lvl="1"/>
            <a:r>
              <a:rPr lang="en-US" dirty="0" smtClean="0"/>
              <a:t>Full flight systems test without debugger, power supply, etc</a:t>
            </a:r>
          </a:p>
          <a:p>
            <a:pPr lvl="2"/>
            <a:r>
              <a:rPr lang="en-US" dirty="0" smtClean="0"/>
              <a:t>“Pretend you are going to launch it”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b="1" dirty="0"/>
              <a:t>Power/Radio Hardware configuration</a:t>
            </a:r>
          </a:p>
          <a:p>
            <a:pPr lvl="1"/>
            <a:r>
              <a:rPr lang="en-US" dirty="0" smtClean="0"/>
              <a:t>Know your datasheets</a:t>
            </a:r>
          </a:p>
          <a:p>
            <a:pPr lvl="1"/>
            <a:r>
              <a:rPr lang="en-US" dirty="0" smtClean="0"/>
              <a:t>Full battery test</a:t>
            </a:r>
          </a:p>
          <a:p>
            <a:pPr lvl="1"/>
            <a:r>
              <a:rPr lang="en-US" dirty="0" smtClean="0"/>
              <a:t>Range test  &amp; dry run</a:t>
            </a:r>
          </a:p>
          <a:p>
            <a:pPr lvl="1"/>
            <a:r>
              <a:rPr lang="en-US" dirty="0" smtClean="0"/>
              <a:t>EMC</a:t>
            </a:r>
          </a:p>
          <a:p>
            <a:pPr marL="411480" lvl="1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b="1" dirty="0" smtClean="0"/>
              <a:t>Environment</a:t>
            </a:r>
          </a:p>
          <a:p>
            <a:pPr lvl="1"/>
            <a:r>
              <a:rPr lang="en-US" dirty="0" smtClean="0"/>
              <a:t>Cold, Vacuum, IR, Shake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373967" y="1447800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93167" y="1447800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12367" y="1447800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12167" y="1679832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31367" y="1679832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rko\Desktop\Tesla\HABEX Project\UKHAS 2013 Talk\500x_the_ham_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7" y="2895600"/>
            <a:ext cx="266061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107767" y="1454664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26767" y="1686696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Arko\Desktop\Tesla\HABEX Project\UKHAS 2013 Talk\habex test\IMG_20130625_220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22333"/>
            <a:ext cx="2086634" cy="15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370"/>
            <a:ext cx="7620000" cy="52088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Unit Testing</a:t>
            </a:r>
          </a:p>
          <a:p>
            <a:pPr lvl="1"/>
            <a:r>
              <a:rPr lang="en-US" dirty="0" smtClean="0"/>
              <a:t>Make up data</a:t>
            </a:r>
          </a:p>
          <a:p>
            <a:pPr lvl="2"/>
            <a:r>
              <a:rPr lang="en-US" dirty="0" smtClean="0"/>
              <a:t>neg/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lat</a:t>
            </a:r>
            <a:r>
              <a:rPr lang="en-US" dirty="0" smtClean="0"/>
              <a:t>/long</a:t>
            </a:r>
          </a:p>
          <a:p>
            <a:pPr lvl="1"/>
            <a:r>
              <a:rPr lang="en-US" dirty="0" smtClean="0"/>
              <a:t>Test cases</a:t>
            </a:r>
          </a:p>
          <a:p>
            <a:pPr lvl="2"/>
            <a:r>
              <a:rPr lang="en-US" dirty="0" smtClean="0"/>
              <a:t>Bad NMEA packet</a:t>
            </a:r>
          </a:p>
          <a:p>
            <a:pPr lvl="2"/>
            <a:r>
              <a:rPr lang="en-US" dirty="0" smtClean="0"/>
              <a:t>GPS signal loss</a:t>
            </a:r>
          </a:p>
          <a:p>
            <a:pPr lvl="1"/>
            <a:r>
              <a:rPr lang="en-US" dirty="0" smtClean="0"/>
              <a:t>Reset Procedure</a:t>
            </a:r>
          </a:p>
          <a:p>
            <a:pPr lvl="1"/>
            <a:r>
              <a:rPr lang="en-US" dirty="0" smtClean="0"/>
              <a:t>Proper FSM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Integration/System Testing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Static Testing</a:t>
            </a:r>
          </a:p>
          <a:p>
            <a:pPr lvl="1"/>
            <a:r>
              <a:rPr lang="en-US" dirty="0" smtClean="0"/>
              <a:t>Peer review</a:t>
            </a:r>
          </a:p>
          <a:p>
            <a:pPr lvl="1"/>
            <a:r>
              <a:rPr lang="en-US" dirty="0" smtClean="0"/>
              <a:t>Static Code Analysis</a:t>
            </a:r>
          </a:p>
          <a:p>
            <a:pPr lvl="1"/>
            <a:r>
              <a:rPr lang="en-US" dirty="0" smtClean="0"/>
              <a:t>KNOW YOUR EMBEDDED HARDWARE AND COMPILER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22650" y="1571142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16450" y="1456842"/>
            <a:ext cx="8382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GPS</a:t>
            </a:r>
          </a:p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61050" y="1571142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0850" y="1803174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80050" y="1803174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156450" y="1578006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75450" y="1810038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422650" y="2409342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616450" y="2295042"/>
            <a:ext cx="8382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 Code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861050" y="2409342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60850" y="2641374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0050" y="2641374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156450" y="2416206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775450" y="2648238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22650" y="3247542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616450" y="3133242"/>
            <a:ext cx="10541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Code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051550" y="3247542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260850" y="3479574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70550" y="3483006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7346950" y="3254406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965950" y="3503371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144183" y="4240198"/>
            <a:ext cx="8382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GPS</a:t>
            </a:r>
          </a:p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849283" y="4240198"/>
            <a:ext cx="8382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 Code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363383" y="4248665"/>
            <a:ext cx="10541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Code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982383" y="4583098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963083" y="4367199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801283" y="4599231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017683" y="4367199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636683" y="4602663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313083" y="4374063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932083" y="4623028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0" idx="1"/>
          </p:cNvCxnSpPr>
          <p:nvPr/>
        </p:nvCxnSpPr>
        <p:spPr>
          <a:xfrm>
            <a:off x="4430183" y="4583098"/>
            <a:ext cx="419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8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Software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763000" cy="5638800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 smtClean="0"/>
              <a:t>What does JPL do? (YES THIS IS PUBLIC INFO)</a:t>
            </a:r>
          </a:p>
          <a:p>
            <a:pPr lvl="1"/>
            <a:r>
              <a:rPr lang="en-US" sz="2900" dirty="0" smtClean="0"/>
              <a:t>People hate following rules and want to follow their own</a:t>
            </a:r>
          </a:p>
          <a:p>
            <a:pPr lvl="1"/>
            <a:r>
              <a:rPr lang="en-US" sz="2900" dirty="0" smtClean="0"/>
              <a:t>Pick 10 standard/rules and make them easy to remember</a:t>
            </a:r>
          </a:p>
          <a:p>
            <a:pPr lvl="1"/>
            <a:r>
              <a:rPr lang="en-US" sz="2900" dirty="0" smtClean="0"/>
              <a:t>Each tied to a real failure</a:t>
            </a:r>
          </a:p>
          <a:p>
            <a:pPr marL="411480" lvl="1" indent="0">
              <a:buNone/>
            </a:pPr>
            <a:endParaRPr lang="en-US" sz="2600" dirty="0" smtClean="0"/>
          </a:p>
          <a:p>
            <a:r>
              <a:rPr lang="en-US" sz="2900" b="1" dirty="0" smtClean="0"/>
              <a:t>Power of 10 Rules for developing safety-critical code (C language)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No spaghetti code flow (</a:t>
            </a:r>
            <a:r>
              <a:rPr lang="en-US" sz="3300" dirty="0" err="1" smtClean="0"/>
              <a:t>goto</a:t>
            </a:r>
            <a:r>
              <a:rPr lang="en-US" sz="3300" dirty="0" smtClean="0"/>
              <a:t>, recursion, etc)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All loops must have fixed bounds (stops runway code)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Avoid heap memory allocation (avoid </a:t>
            </a:r>
            <a:r>
              <a:rPr lang="en-US" sz="3300" dirty="0" err="1" smtClean="0"/>
              <a:t>malloc</a:t>
            </a:r>
            <a:r>
              <a:rPr lang="en-US" sz="3300" dirty="0" smtClean="0"/>
              <a:t>() 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Keep function line count short (less than ~60 lines)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At least two runtime assertions per function (verify conditions pre/post </a:t>
            </a:r>
            <a:r>
              <a:rPr lang="en-US" sz="3300" dirty="0" err="1" smtClean="0"/>
              <a:t>func</a:t>
            </a:r>
            <a:r>
              <a:rPr lang="en-US" sz="3300" dirty="0" smtClean="0"/>
              <a:t>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Keep data objects at smallest possible level of scope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Check functions return value or cast as void, check function input parameters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Use precompiler for headers and simple macro definitions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Limit pointer use to a single dereference, no function pointers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3300" dirty="0" smtClean="0"/>
              <a:t>Warnings are errors, must compile with no warnings (set compiler to most pedantic)</a:t>
            </a:r>
            <a:endParaRPr lang="en-US" sz="2900" dirty="0"/>
          </a:p>
          <a:p>
            <a:endParaRPr lang="en-US" sz="2600" dirty="0" smtClean="0"/>
          </a:p>
          <a:p>
            <a:r>
              <a:rPr lang="en-US" sz="2900" b="1" dirty="0" smtClean="0"/>
              <a:t>Lock down code, any changes means going back and testing all over again</a:t>
            </a:r>
          </a:p>
          <a:p>
            <a:pPr marL="114300" indent="0">
              <a:buNone/>
            </a:pPr>
            <a:endParaRPr lang="en-US" dirty="0" smtClean="0">
              <a:hlinkClick r:id="rId2"/>
            </a:endParaRPr>
          </a:p>
          <a:p>
            <a:pPr marL="114300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://web.eecs.umich.edu/~</a:t>
            </a:r>
            <a:r>
              <a:rPr lang="en-US" sz="1600" dirty="0" smtClean="0">
                <a:hlinkClick r:id="rId2"/>
              </a:rPr>
              <a:t>imarkov/10rules.pdf</a:t>
            </a:r>
            <a:endParaRPr lang="en-US" sz="1600" dirty="0" smtClean="0"/>
          </a:p>
          <a:p>
            <a:pPr marL="114300" indent="0">
              <a:buNone/>
            </a:pPr>
            <a:r>
              <a:rPr lang="en-US" sz="1500" dirty="0" smtClean="0">
                <a:hlinkClick r:id="rId3"/>
              </a:rPr>
              <a:t>http</a:t>
            </a:r>
            <a:r>
              <a:rPr lang="en-US" sz="1500" dirty="0">
                <a:hlinkClick r:id="rId3"/>
              </a:rPr>
              <a:t>://</a:t>
            </a:r>
            <a:r>
              <a:rPr lang="en-US" sz="1500" dirty="0" smtClean="0">
                <a:hlinkClick r:id="rId3"/>
              </a:rPr>
              <a:t>lars-lab.jpl.nasa.gov/JPL_Coding_Standard_C.pdf</a:t>
            </a:r>
            <a:endParaRPr lang="en-US" sz="2000" dirty="0"/>
          </a:p>
        </p:txBody>
      </p:sp>
      <p:pic>
        <p:nvPicPr>
          <p:cNvPr id="1026" name="Picture 2" descr="C:\Users\Arko\Pictures\PB9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46172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ko\Desktop\Tesla\HABEX Project\UKHAS 2013 Talk\5591745076_58ab7dc8f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53400" cy="54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791200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Photographer: </a:t>
            </a:r>
            <a:r>
              <a:rPr lang="en-US" dirty="0" smtClean="0">
                <a:hlinkClick r:id="rId3"/>
              </a:rPr>
              <a:t>Joseph </a:t>
            </a:r>
            <a:r>
              <a:rPr lang="en-US" dirty="0">
                <a:hlinkClick r:id="rId3"/>
              </a:rPr>
              <a:t>Linaschke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Power/Radio hardware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datasheets, estimate power draw</a:t>
            </a:r>
          </a:p>
          <a:p>
            <a:r>
              <a:rPr lang="en-US" dirty="0" smtClean="0"/>
              <a:t>Good connectors</a:t>
            </a:r>
          </a:p>
          <a:p>
            <a:r>
              <a:rPr lang="en-US" dirty="0" smtClean="0"/>
              <a:t>Power supply test operating voltage range (Vmin to Vmax)</a:t>
            </a:r>
          </a:p>
          <a:p>
            <a:r>
              <a:rPr lang="en-US" dirty="0" smtClean="0"/>
              <a:t>Estimate battery life</a:t>
            </a:r>
          </a:p>
          <a:p>
            <a:r>
              <a:rPr lang="en-US" dirty="0" smtClean="0"/>
              <a:t>Full battery test </a:t>
            </a:r>
          </a:p>
          <a:p>
            <a:endParaRPr lang="en-US" dirty="0" smtClean="0"/>
          </a:p>
          <a:p>
            <a:r>
              <a:rPr lang="en-US" dirty="0" smtClean="0"/>
              <a:t>Range Test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685800" y="5219700"/>
            <a:ext cx="1447800" cy="914400"/>
          </a:xfrm>
          <a:prstGeom prst="triangle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096000" y="5219700"/>
            <a:ext cx="1447800" cy="914400"/>
          </a:xfrm>
          <a:prstGeom prst="triangle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6134100"/>
            <a:ext cx="6858000" cy="76200"/>
          </a:xfrm>
          <a:prstGeom prst="rect">
            <a:avLst/>
          </a:prstGeom>
          <a:solidFill>
            <a:srgbClr val="A27A40"/>
          </a:solidFill>
          <a:ln>
            <a:solidFill>
              <a:srgbClr val="A2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5295900"/>
            <a:ext cx="2286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5372100"/>
            <a:ext cx="228600" cy="76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0" y="5058156"/>
            <a:ext cx="45719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57400" y="4753358"/>
            <a:ext cx="304800" cy="3047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4"/>
          </p:cNvCxnSpPr>
          <p:nvPr/>
        </p:nvCxnSpPr>
        <p:spPr>
          <a:xfrm>
            <a:off x="2209800" y="5058156"/>
            <a:ext cx="0" cy="215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2160203" y="5271112"/>
            <a:ext cx="96625" cy="15239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2161486" y="5437589"/>
            <a:ext cx="96625" cy="15239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209799" y="5589988"/>
            <a:ext cx="1" cy="25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161488" y="5847654"/>
            <a:ext cx="96625" cy="100552"/>
          </a:xfrm>
          <a:prstGeom prst="roundRect">
            <a:avLst/>
          </a:prstGeom>
          <a:solidFill>
            <a:srgbClr val="F33B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62200" y="5219700"/>
            <a:ext cx="3733800" cy="627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82434" y="4688824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92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5929</TotalTime>
  <Words>1605</Words>
  <Application>Microsoft Office PowerPoint</Application>
  <PresentationFormat>On-screen Show (4:3)</PresentationFormat>
  <Paragraphs>403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Adjacency</vt:lpstr>
      <vt:lpstr>Environmental Testing, Design, Analysis for HABs</vt:lpstr>
      <vt:lpstr>About Me</vt:lpstr>
      <vt:lpstr>Assumptions</vt:lpstr>
      <vt:lpstr>Failure</vt:lpstr>
      <vt:lpstr>TESTING   TESTING    TESTING</vt:lpstr>
      <vt:lpstr>Software Testing</vt:lpstr>
      <vt:lpstr>Software Standards</vt:lpstr>
      <vt:lpstr>PowerPoint Presentation</vt:lpstr>
      <vt:lpstr>Power/Radio hardware testing</vt:lpstr>
      <vt:lpstr>EMC &amp; Derating</vt:lpstr>
      <vt:lpstr>RUN EMC</vt:lpstr>
      <vt:lpstr>EMC</vt:lpstr>
      <vt:lpstr>Environmental Road Map</vt:lpstr>
      <vt:lpstr>Environment</vt:lpstr>
      <vt:lpstr>Environment</vt:lpstr>
      <vt:lpstr>Environment</vt:lpstr>
      <vt:lpstr>Environment</vt:lpstr>
      <vt:lpstr>Environment</vt:lpstr>
      <vt:lpstr>Understand your hardware</vt:lpstr>
      <vt:lpstr>What are you testing?</vt:lpstr>
      <vt:lpstr>Spacecraft Thermal Modeling</vt:lpstr>
      <vt:lpstr>HAB Thermal Modeling</vt:lpstr>
      <vt:lpstr>How do you know if you’re a hot or cold HAB?</vt:lpstr>
      <vt:lpstr>Environmental Chamber (on a NASA budget)</vt:lpstr>
      <vt:lpstr>Environmental Chamber (on a budget $100-$200)</vt:lpstr>
      <vt:lpstr>ENV Chamber Design</vt:lpstr>
      <vt:lpstr>ENV Chamber Design - Vacuum</vt:lpstr>
      <vt:lpstr>ENV Chamber Design - Cold</vt:lpstr>
      <vt:lpstr>ENV Chamber Design – Solar Heat</vt:lpstr>
      <vt:lpstr>Setup</vt:lpstr>
      <vt:lpstr>Setup</vt:lpstr>
      <vt:lpstr>Setup – External Cooling</vt:lpstr>
      <vt:lpstr>Poor Results</vt:lpstr>
      <vt:lpstr>Setup</vt:lpstr>
      <vt:lpstr>Setup – Internal Cooling</vt:lpstr>
      <vt:lpstr>Good Results</vt:lpstr>
      <vt:lpstr>Results</vt:lpstr>
      <vt:lpstr>Measurements</vt:lpstr>
      <vt:lpstr>Design Improvements</vt:lpstr>
      <vt:lpstr>Now you know…</vt:lpstr>
      <vt:lpstr>Solving the thermal problems</vt:lpstr>
      <vt:lpstr>Solving the thermal problems</vt:lpstr>
      <vt:lpstr>Solving the thermal problems</vt:lpstr>
      <vt:lpstr>What is Conformal Coating?</vt:lpstr>
      <vt:lpstr>Conformal Coating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Damn it, the hab died</dc:title>
  <dc:creator>Arko</dc:creator>
  <cp:lastModifiedBy>Arko</cp:lastModifiedBy>
  <cp:revision>247</cp:revision>
  <dcterms:created xsi:type="dcterms:W3CDTF">2006-08-16T00:00:00Z</dcterms:created>
  <dcterms:modified xsi:type="dcterms:W3CDTF">2013-09-03T00:58:18Z</dcterms:modified>
</cp:coreProperties>
</file>